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0"/>
  </p:notesMasterIdLst>
  <p:handoutMasterIdLst>
    <p:handoutMasterId r:id="rId74"/>
  </p:handoutMasterIdLst>
  <p:sldIdLst>
    <p:sldId id="818" r:id="rId3"/>
    <p:sldId id="849" r:id="rId4"/>
    <p:sldId id="904" r:id="rId5"/>
    <p:sldId id="912" r:id="rId6"/>
    <p:sldId id="916" r:id="rId7"/>
    <p:sldId id="993" r:id="rId8"/>
    <p:sldId id="900" r:id="rId9"/>
    <p:sldId id="918" r:id="rId10"/>
    <p:sldId id="919" r:id="rId11"/>
    <p:sldId id="920" r:id="rId12"/>
    <p:sldId id="921" r:id="rId13"/>
    <p:sldId id="922" r:id="rId14"/>
    <p:sldId id="923" r:id="rId15"/>
    <p:sldId id="924" r:id="rId16"/>
    <p:sldId id="925" r:id="rId17"/>
    <p:sldId id="926" r:id="rId18"/>
    <p:sldId id="927" r:id="rId19"/>
    <p:sldId id="929" r:id="rId20"/>
    <p:sldId id="928" r:id="rId21"/>
    <p:sldId id="930" r:id="rId22"/>
    <p:sldId id="932" r:id="rId23"/>
    <p:sldId id="933" r:id="rId24"/>
    <p:sldId id="934" r:id="rId25"/>
    <p:sldId id="905" r:id="rId26"/>
    <p:sldId id="910" r:id="rId27"/>
    <p:sldId id="935" r:id="rId28"/>
    <p:sldId id="936" r:id="rId29"/>
    <p:sldId id="937" r:id="rId31"/>
    <p:sldId id="938" r:id="rId32"/>
    <p:sldId id="944" r:id="rId33"/>
    <p:sldId id="939" r:id="rId34"/>
    <p:sldId id="946" r:id="rId35"/>
    <p:sldId id="947" r:id="rId36"/>
    <p:sldId id="948" r:id="rId37"/>
    <p:sldId id="940" r:id="rId38"/>
    <p:sldId id="941" r:id="rId39"/>
    <p:sldId id="942" r:id="rId40"/>
    <p:sldId id="951" r:id="rId41"/>
    <p:sldId id="952" r:id="rId42"/>
    <p:sldId id="950" r:id="rId43"/>
    <p:sldId id="906" r:id="rId44"/>
    <p:sldId id="911" r:id="rId45"/>
    <p:sldId id="954" r:id="rId46"/>
    <p:sldId id="955" r:id="rId47"/>
    <p:sldId id="956" r:id="rId48"/>
    <p:sldId id="958" r:id="rId49"/>
    <p:sldId id="959" r:id="rId50"/>
    <p:sldId id="957" r:id="rId51"/>
    <p:sldId id="960" r:id="rId52"/>
    <p:sldId id="961" r:id="rId53"/>
    <p:sldId id="962" r:id="rId54"/>
    <p:sldId id="963" r:id="rId55"/>
    <p:sldId id="964" r:id="rId56"/>
    <p:sldId id="969" r:id="rId57"/>
    <p:sldId id="965" r:id="rId58"/>
    <p:sldId id="966" r:id="rId59"/>
    <p:sldId id="971" r:id="rId60"/>
    <p:sldId id="972" r:id="rId61"/>
    <p:sldId id="973" r:id="rId62"/>
    <p:sldId id="975" r:id="rId63"/>
    <p:sldId id="976" r:id="rId64"/>
    <p:sldId id="907" r:id="rId65"/>
    <p:sldId id="943" r:id="rId66"/>
    <p:sldId id="983" r:id="rId67"/>
    <p:sldId id="984" r:id="rId68"/>
    <p:sldId id="987" r:id="rId69"/>
    <p:sldId id="985" r:id="rId70"/>
    <p:sldId id="986" r:id="rId71"/>
    <p:sldId id="988" r:id="rId72"/>
    <p:sldId id="989" r:id="rId73"/>
  </p:sldIdLst>
  <p:sldSz cx="12192000" cy="6858000"/>
  <p:notesSz cx="6858000" cy="9144000"/>
  <p:custDataLst>
    <p:tags r:id="rId7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0" userDrawn="1">
          <p15:clr>
            <a:srgbClr val="A4A3A4"/>
          </p15:clr>
        </p15:guide>
        <p15:guide id="2" pos="378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C045"/>
    <a:srgbClr val="E3A237"/>
    <a:srgbClr val="177360"/>
    <a:srgbClr val="D2F8D4"/>
    <a:srgbClr val="00AF92"/>
    <a:srgbClr val="006450"/>
    <a:srgbClr val="FFC000"/>
    <a:srgbClr val="0D6E5A"/>
    <a:srgbClr val="ED7D31"/>
    <a:srgbClr val="FDA0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93481" autoAdjust="0"/>
  </p:normalViewPr>
  <p:slideViewPr>
    <p:cSldViewPr snapToGrid="0" showGuides="1">
      <p:cViewPr>
        <p:scale>
          <a:sx n="70" d="100"/>
          <a:sy n="70" d="100"/>
        </p:scale>
        <p:origin x="252" y="108"/>
      </p:cViewPr>
      <p:guideLst>
        <p:guide orient="horz" pos="2050"/>
        <p:guide pos="3782"/>
      </p:guideLst>
    </p:cSldViewPr>
  </p:slideViewPr>
  <p:notesTextViewPr>
    <p:cViewPr>
      <p:scale>
        <a:sx n="1" d="1"/>
        <a:sy n="1" d="1"/>
      </p:scale>
      <p:origin x="0" y="0"/>
    </p:cViewPr>
  </p:notesTextViewPr>
  <p:sorterViewPr>
    <p:cViewPr>
      <p:scale>
        <a:sx n="70" d="100"/>
        <a:sy n="70" d="100"/>
      </p:scale>
      <p:origin x="0" y="-7448"/>
    </p:cViewPr>
  </p:sorterViewPr>
  <p:notesViewPr>
    <p:cSldViewPr snapToGrid="0">
      <p:cViewPr varScale="1">
        <p:scale>
          <a:sx n="59" d="100"/>
          <a:sy n="59" d="100"/>
        </p:scale>
        <p:origin x="2288" y="5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9" Type="http://schemas.openxmlformats.org/officeDocument/2006/relationships/tags" Target="tags/tag76.xml"/><Relationship Id="rId78" Type="http://schemas.openxmlformats.org/officeDocument/2006/relationships/commentAuthors" Target="commentAuthors.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柱状图</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78604287"/>
        <c:axId val="78601375"/>
      </c:barChart>
      <c:catAx>
        <c:axId val="78604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8601375"/>
        <c:crosses val="autoZero"/>
        <c:auto val="1"/>
        <c:lblAlgn val="ctr"/>
        <c:lblOffset val="100"/>
        <c:noMultiLvlLbl val="0"/>
      </c:catAx>
      <c:valAx>
        <c:axId val="78601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860428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0eefe861-8d7d-4046-a085-36d54543b46d}"/>
      </c:ext>
    </c:extLst>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折线图</a:t>
            </a:r>
            <a:endParaRPr lang="zh-CN" altLang="en-US" dirty="0"/>
          </a:p>
        </c:rich>
      </c:tx>
      <c:layout/>
      <c:overlay val="0"/>
      <c:spPr>
        <a:noFill/>
        <a:ln>
          <a:noFill/>
        </a:ln>
        <a:effectLst/>
      </c:sp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0"/>
        <c:smooth val="0"/>
        <c:axId val="1030614623"/>
        <c:axId val="1030614207"/>
      </c:lineChart>
      <c:catAx>
        <c:axId val="1030614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614207"/>
        <c:crosses val="autoZero"/>
        <c:auto val="1"/>
        <c:lblAlgn val="ctr"/>
        <c:lblOffset val="100"/>
        <c:noMultiLvlLbl val="0"/>
      </c:catAx>
      <c:valAx>
        <c:axId val="1030614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61462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2971fd67-e72a-4617-b5d0-e699d455b59e}"/>
      </c:ext>
    </c:extLst>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饼图</a:t>
            </a:r>
            <a:endParaRPr lang="zh-CN" altLang="en-US" dirty="0"/>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2f7f123b-8921-43cc-8270-47f4730d595f}"/>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散点图</a:t>
            </a:r>
            <a:endParaRPr lang="en-US" altLang="zh-CN" dirty="0"/>
          </a:p>
        </c:rich>
      </c:tx>
      <c:layout/>
      <c:overlay val="0"/>
      <c:spPr>
        <a:noFill/>
        <a:ln>
          <a:noFill/>
        </a:ln>
        <a:effectLst/>
      </c:sp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982380400"/>
        <c:axId val="982374160"/>
      </c:scatterChart>
      <c:valAx>
        <c:axId val="9823804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82374160"/>
        <c:crosses val="autoZero"/>
        <c:crossBetween val="midCat"/>
      </c:valAx>
      <c:valAx>
        <c:axId val="982374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82380400"/>
        <c:crosses val="autoZero"/>
        <c:crossBetween val="midCat"/>
      </c:valAx>
      <c:spPr>
        <a:noFill/>
        <a:ln>
          <a:noFill/>
        </a:ln>
        <a:effectLst/>
      </c:spPr>
    </c:plotArea>
    <c:plotVisOnly val="1"/>
    <c:dispBlanksAs val="gap"/>
    <c:showDLblsOverMax val="0"/>
    <c:extLst>
      <c:ext uri="{0b15fc19-7d7d-44ad-8c2d-2c3a37ce22c3}">
        <chartProps xmlns="https://web.wps.cn/et/2018/main" chartId="{d2624692-334a-4242-ad91-dda961a9b04b}"/>
      </c:ext>
    </c:extLst>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条形图</a:t>
            </a:r>
            <a:endParaRPr lang="zh-CN" altLang="en-US" dirty="0"/>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49906287"/>
        <c:axId val="49914607"/>
      </c:barChart>
      <c:catAx>
        <c:axId val="4990628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9914607"/>
        <c:crosses val="autoZero"/>
        <c:auto val="1"/>
        <c:lblAlgn val="ctr"/>
        <c:lblOffset val="100"/>
        <c:noMultiLvlLbl val="0"/>
      </c:catAx>
      <c:valAx>
        <c:axId val="499146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990628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6f3b0e02-dc9b-4539-95c7-11d62178bcab}"/>
      </c:ext>
    </c:extLst>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530" y="1143000"/>
            <a:ext cx="54869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总和（和）</a:t>
            </a:r>
            <a:endParaRPr lang="zh-CN" altLang="en-US" dirty="0"/>
          </a:p>
          <a:p>
            <a:endParaRPr lang="en-US" altLang="zh-CN" dirty="0"/>
          </a:p>
          <a:p>
            <a:r>
              <a:rPr lang="zh-CN" altLang="en-US" dirty="0"/>
              <a:t>数学定义与解释：所有数值相加的结果，即</a:t>
            </a:r>
            <a:r>
              <a:rPr lang="en-US" altLang="zh-CN" dirty="0"/>
              <a:t> </a:t>
            </a:r>
            <a:endParaRPr lang="en-US" altLang="zh-CN" dirty="0"/>
          </a:p>
          <a:p>
            <a:r>
              <a:rPr lang="en-US" altLang="zh-CN" dirty="0"/>
              <a:t>Sum</a:t>
            </a:r>
            <a:endParaRPr lang="en-US" altLang="zh-CN" dirty="0"/>
          </a:p>
          <a:p>
            <a:r>
              <a:rPr lang="en-US" altLang="zh-CN" dirty="0"/>
              <a:t>=</a:t>
            </a:r>
            <a:endParaRPr lang="en-US" altLang="zh-CN" dirty="0"/>
          </a:p>
          <a:p>
            <a:r>
              <a:rPr lang="en-US" altLang="zh-CN" dirty="0"/>
              <a:t>∑</a:t>
            </a:r>
            <a:endParaRPr lang="en-US" altLang="zh-CN" dirty="0"/>
          </a:p>
          <a:p>
            <a:r>
              <a:rPr lang="en-US" altLang="zh-CN" dirty="0"/>
              <a:t>i</a:t>
            </a:r>
            <a:endParaRPr lang="en-US" altLang="zh-CN" dirty="0"/>
          </a:p>
          <a:p>
            <a:r>
              <a:rPr lang="en-US" altLang="zh-CN" dirty="0"/>
              <a:t>=</a:t>
            </a:r>
            <a:endParaRPr lang="en-US" altLang="zh-CN" dirty="0"/>
          </a:p>
          <a:p>
            <a:r>
              <a:rPr lang="en-US" altLang="zh-CN" dirty="0"/>
              <a:t>1</a:t>
            </a:r>
            <a:endParaRPr lang="en-US" altLang="zh-CN" dirty="0"/>
          </a:p>
          <a:p>
            <a:r>
              <a:rPr lang="en-US" altLang="zh-CN" dirty="0"/>
              <a:t>n</a:t>
            </a:r>
            <a:endParaRPr lang="en-US" altLang="zh-CN" dirty="0"/>
          </a:p>
          <a:p>
            <a:r>
              <a:rPr lang="en-US" altLang="zh-CN" dirty="0"/>
              <a:t>x</a:t>
            </a:r>
            <a:endParaRPr lang="en-US" altLang="zh-CN" dirty="0"/>
          </a:p>
          <a:p>
            <a:r>
              <a:rPr lang="en-US" altLang="zh-CN" dirty="0"/>
              <a:t>i</a:t>
            </a:r>
            <a:endParaRPr lang="en-US" altLang="zh-CN" dirty="0"/>
          </a:p>
          <a:p>
            <a:r>
              <a:rPr lang="en-US" altLang="zh-CN" dirty="0"/>
              <a:t>Sum=∑ </a:t>
            </a:r>
            <a:endParaRPr lang="en-US" altLang="zh-CN" dirty="0"/>
          </a:p>
          <a:p>
            <a:r>
              <a:rPr lang="en-US" altLang="zh-CN" dirty="0"/>
              <a:t>i=1</a:t>
            </a:r>
            <a:endParaRPr lang="en-US" altLang="zh-CN" dirty="0"/>
          </a:p>
          <a:p>
            <a:r>
              <a:rPr lang="en-US" altLang="zh-CN" dirty="0"/>
              <a:t>n</a:t>
            </a:r>
            <a:endParaRPr lang="en-US" altLang="zh-CN" dirty="0"/>
          </a:p>
          <a:p>
            <a:r>
              <a:rPr lang="en-US" altLang="zh-CN" dirty="0"/>
              <a:t>​	</a:t>
            </a:r>
            <a:endParaRPr lang="en-US" altLang="zh-CN" dirty="0"/>
          </a:p>
          <a:p>
            <a:r>
              <a:rPr lang="en-US" altLang="zh-CN" dirty="0"/>
              <a:t> x </a:t>
            </a:r>
            <a:endParaRPr lang="en-US" altLang="zh-CN" dirty="0"/>
          </a:p>
          <a:p>
            <a:r>
              <a:rPr lang="en-US" altLang="zh-CN" dirty="0"/>
              <a:t>i</a:t>
            </a:r>
            <a:endParaRPr lang="en-US" altLang="zh-CN" dirty="0"/>
          </a:p>
          <a:p>
            <a:r>
              <a:rPr lang="en-US" altLang="zh-CN" dirty="0"/>
              <a:t>​	</a:t>
            </a:r>
            <a:endParaRPr lang="en-US" altLang="zh-CN" dirty="0"/>
          </a:p>
          <a:p>
            <a:r>
              <a:rPr lang="en-US" altLang="zh-CN" dirty="0"/>
              <a:t> </a:t>
            </a:r>
            <a:r>
              <a:rPr lang="zh-CN" altLang="en-US" dirty="0"/>
              <a:t>。</a:t>
            </a:r>
            <a:endParaRPr lang="zh-CN" altLang="en-US" dirty="0"/>
          </a:p>
          <a:p>
            <a:r>
              <a:rPr lang="zh-CN" altLang="en-US" dirty="0"/>
              <a:t>常见用途：计算总收入、总支出、总分等。</a:t>
            </a:r>
            <a:endParaRPr lang="zh-CN" altLang="en-US" dirty="0"/>
          </a:p>
          <a:p>
            <a:endParaRPr lang="en-US" altLang="zh-CN" dirty="0"/>
          </a:p>
          <a:p>
            <a:r>
              <a:rPr lang="zh-CN" altLang="en-US" dirty="0"/>
              <a:t>题目：计算班级</a:t>
            </a:r>
            <a:r>
              <a:rPr lang="en-US" altLang="zh-CN" dirty="0"/>
              <a:t>5</a:t>
            </a:r>
            <a:r>
              <a:rPr lang="zh-CN" altLang="en-US" dirty="0"/>
              <a:t>位同学的数学成绩总和：</a:t>
            </a:r>
            <a:r>
              <a:rPr lang="en-US" altLang="zh-CN" dirty="0"/>
              <a:t>[85, 90, 78, 92, 88]</a:t>
            </a:r>
            <a:r>
              <a:rPr lang="zh-CN" altLang="en-US" dirty="0"/>
              <a:t>。</a:t>
            </a:r>
            <a:endParaRPr lang="zh-CN" altLang="en-US" dirty="0"/>
          </a:p>
          <a:p>
            <a:r>
              <a:rPr lang="zh-CN" altLang="en-US" dirty="0"/>
              <a:t>答案：</a:t>
            </a:r>
            <a:endParaRPr lang="zh-CN" altLang="en-US" dirty="0"/>
          </a:p>
          <a:p>
            <a:r>
              <a:rPr lang="en-US" altLang="zh-CN" dirty="0"/>
              <a:t>85</a:t>
            </a:r>
            <a:endParaRPr lang="en-US" altLang="zh-CN" dirty="0"/>
          </a:p>
          <a:p>
            <a:r>
              <a:rPr lang="en-US" altLang="zh-CN" dirty="0"/>
              <a:t>+</a:t>
            </a:r>
            <a:endParaRPr lang="en-US" altLang="zh-CN" dirty="0"/>
          </a:p>
          <a:p>
            <a:r>
              <a:rPr lang="en-US" altLang="zh-CN" dirty="0"/>
              <a:t>90</a:t>
            </a:r>
            <a:endParaRPr lang="en-US" altLang="zh-CN" dirty="0"/>
          </a:p>
          <a:p>
            <a:r>
              <a:rPr lang="en-US" altLang="zh-CN" dirty="0"/>
              <a:t>+</a:t>
            </a:r>
            <a:endParaRPr lang="en-US" altLang="zh-CN" dirty="0"/>
          </a:p>
          <a:p>
            <a:r>
              <a:rPr lang="en-US" altLang="zh-CN" dirty="0"/>
              <a:t>78</a:t>
            </a:r>
            <a:endParaRPr lang="en-US" altLang="zh-CN" dirty="0"/>
          </a:p>
          <a:p>
            <a:r>
              <a:rPr lang="en-US" altLang="zh-CN" dirty="0"/>
              <a:t>+</a:t>
            </a:r>
            <a:endParaRPr lang="en-US" altLang="zh-CN" dirty="0"/>
          </a:p>
          <a:p>
            <a:r>
              <a:rPr lang="en-US" altLang="zh-CN" dirty="0"/>
              <a:t>92</a:t>
            </a:r>
            <a:endParaRPr lang="en-US" altLang="zh-CN" dirty="0"/>
          </a:p>
          <a:p>
            <a:r>
              <a:rPr lang="en-US" altLang="zh-CN" dirty="0"/>
              <a:t>+</a:t>
            </a:r>
            <a:endParaRPr lang="en-US" altLang="zh-CN" dirty="0"/>
          </a:p>
          <a:p>
            <a:r>
              <a:rPr lang="en-US" altLang="zh-CN" dirty="0"/>
              <a:t>88</a:t>
            </a:r>
            <a:endParaRPr lang="en-US" altLang="zh-CN" dirty="0"/>
          </a:p>
          <a:p>
            <a:r>
              <a:rPr lang="en-US" altLang="zh-CN" dirty="0"/>
              <a:t>=</a:t>
            </a:r>
            <a:endParaRPr lang="en-US" altLang="zh-CN" dirty="0"/>
          </a:p>
          <a:p>
            <a:r>
              <a:rPr lang="en-US" altLang="zh-CN" dirty="0"/>
              <a:t>433</a:t>
            </a:r>
            <a:endParaRPr lang="en-US" altLang="zh-CN" dirty="0"/>
          </a:p>
          <a:p>
            <a:r>
              <a:rPr lang="en-US" altLang="zh-CN" dirty="0"/>
              <a:t>85+90+78+92+88=433</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 </a:t>
            </a:r>
            <a:r>
              <a:rPr lang="zh-CN" altLang="en-US" dirty="0"/>
              <a:t>基础构造：</a:t>
            </a:r>
            <a:r>
              <a:rPr lang="en-US" altLang="zh-CN" dirty="0"/>
              <a:t>  </a:t>
            </a:r>
            <a:r>
              <a:rPr lang="zh-CN" altLang="en-US" dirty="0"/>
              <a:t>适用于手动构建小规模数组或复制已有数据。</a:t>
            </a:r>
            <a:endParaRPr lang="zh-CN" altLang="en-US" dirty="0"/>
          </a:p>
          <a:p>
            <a:r>
              <a:rPr lang="en-US" altLang="zh-CN" dirty="0"/>
              <a:t>2. </a:t>
            </a:r>
            <a:r>
              <a:rPr lang="zh-CN" altLang="en-US" dirty="0"/>
              <a:t>预定义形状填充：</a:t>
            </a:r>
            <a:r>
              <a:rPr lang="en-US" altLang="zh-CN" dirty="0"/>
              <a:t>  </a:t>
            </a:r>
            <a:r>
              <a:rPr lang="zh-CN" altLang="en-US" dirty="0"/>
              <a:t>用于快速初始化固定形状的数组（如全</a:t>
            </a:r>
            <a:r>
              <a:rPr lang="en-US" altLang="zh-CN" dirty="0"/>
              <a:t>0</a:t>
            </a:r>
            <a:r>
              <a:rPr lang="zh-CN" altLang="en-US" dirty="0"/>
              <a:t>占位、全</a:t>
            </a:r>
            <a:r>
              <a:rPr lang="en-US" altLang="zh-CN" dirty="0"/>
              <a:t>1</a:t>
            </a:r>
            <a:r>
              <a:rPr lang="zh-CN" altLang="en-US" dirty="0"/>
              <a:t>初始化）。</a:t>
            </a:r>
            <a:endParaRPr lang="zh-CN" altLang="en-US" dirty="0"/>
          </a:p>
          <a:p>
            <a:r>
              <a:rPr lang="en-US" altLang="zh-CN" dirty="0"/>
              <a:t>3. </a:t>
            </a:r>
            <a:r>
              <a:rPr lang="zh-CN" altLang="en-US" dirty="0"/>
              <a:t>基于数值范围生成：</a:t>
            </a:r>
            <a:r>
              <a:rPr lang="en-US" altLang="zh-CN" dirty="0"/>
              <a:t>  </a:t>
            </a:r>
            <a:r>
              <a:rPr lang="zh-CN" altLang="en-US" dirty="0"/>
              <a:t>生成数值序列，常用于模拟时间序列、坐标网格等。</a:t>
            </a:r>
            <a:endParaRPr lang="zh-CN" altLang="en-US" dirty="0"/>
          </a:p>
          <a:p>
            <a:r>
              <a:rPr lang="en-US" altLang="zh-CN" dirty="0"/>
              <a:t>4. </a:t>
            </a:r>
            <a:r>
              <a:rPr lang="zh-CN" altLang="en-US" dirty="0"/>
              <a:t>特殊矩阵生成：</a:t>
            </a:r>
            <a:r>
              <a:rPr lang="en-US" altLang="zh-CN" dirty="0"/>
              <a:t>  </a:t>
            </a:r>
            <a:r>
              <a:rPr lang="zh-CN" altLang="en-US" dirty="0"/>
              <a:t>数学运算专用（如线性代数中的单位矩阵）。</a:t>
            </a:r>
            <a:endParaRPr lang="zh-CN" altLang="en-US" dirty="0"/>
          </a:p>
          <a:p>
            <a:r>
              <a:rPr lang="en-US" altLang="zh-CN" dirty="0"/>
              <a:t>5. </a:t>
            </a:r>
            <a:r>
              <a:rPr lang="zh-CN" altLang="en-US" dirty="0"/>
              <a:t>随机数组生成：</a:t>
            </a:r>
            <a:r>
              <a:rPr lang="en-US" altLang="zh-CN" dirty="0"/>
              <a:t>  </a:t>
            </a:r>
            <a:r>
              <a:rPr lang="zh-CN" altLang="en-US" dirty="0"/>
              <a:t>模拟实验数据、初始化神经网络权重等场景。</a:t>
            </a:r>
            <a:endParaRPr lang="zh-CN" altLang="en-US" dirty="0"/>
          </a:p>
          <a:p>
            <a:r>
              <a:rPr lang="en-US" altLang="zh-CN" dirty="0"/>
              <a:t>6. </a:t>
            </a:r>
            <a:r>
              <a:rPr lang="zh-CN" altLang="en-US" dirty="0"/>
              <a:t>高级构造方法：</a:t>
            </a:r>
            <a:r>
              <a:rPr lang="en-US" altLang="zh-CN" dirty="0"/>
              <a:t>  </a:t>
            </a:r>
            <a:r>
              <a:rPr lang="zh-CN" altLang="en-US" dirty="0"/>
              <a:t>处理非结构化数据（如文件、字符串）或通过函数生成复杂数组。</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NumPy </a:t>
            </a:r>
            <a:r>
              <a:rPr lang="zh-CN" altLang="en-US" b="1" dirty="0"/>
              <a:t>数组 </a:t>
            </a:r>
            <a:r>
              <a:rPr lang="en-US" altLang="zh-CN" b="1" dirty="0"/>
              <a:t>(</a:t>
            </a:r>
            <a:r>
              <a:rPr lang="en-US" altLang="zh-CN" dirty="0" err="1"/>
              <a:t>ndarray</a:t>
            </a:r>
            <a:r>
              <a:rPr lang="en-US" altLang="zh-CN" b="1" dirty="0"/>
              <a:t>) </a:t>
            </a:r>
            <a:r>
              <a:rPr lang="zh-CN" altLang="en-US" b="1" dirty="0"/>
              <a:t>的核心特性</a:t>
            </a:r>
            <a:endParaRPr lang="zh-CN" altLang="en-US" dirty="0"/>
          </a:p>
          <a:p>
            <a:pPr>
              <a:buFont typeface="+mj-lt"/>
              <a:buAutoNum type="arabicPeriod"/>
            </a:pPr>
            <a:r>
              <a:rPr lang="zh-CN" altLang="en-US" b="1" dirty="0"/>
              <a:t>多维性</a:t>
            </a:r>
            <a:r>
              <a:rPr lang="zh-CN" altLang="en-US" dirty="0"/>
              <a:t>：支持 </a:t>
            </a:r>
            <a:r>
              <a:rPr lang="en-US" altLang="zh-CN" dirty="0"/>
              <a:t>0 </a:t>
            </a:r>
            <a:r>
              <a:rPr lang="zh-CN" altLang="en-US" dirty="0"/>
              <a:t>维（标量）、</a:t>
            </a:r>
            <a:r>
              <a:rPr lang="en-US" altLang="zh-CN" dirty="0"/>
              <a:t>1 </a:t>
            </a:r>
            <a:r>
              <a:rPr lang="zh-CN" altLang="en-US" dirty="0"/>
              <a:t>维（向量）、</a:t>
            </a:r>
            <a:r>
              <a:rPr lang="en-US" altLang="zh-CN" dirty="0"/>
              <a:t>2 </a:t>
            </a:r>
            <a:r>
              <a:rPr lang="zh-CN" altLang="en-US" dirty="0"/>
              <a:t>维（矩阵）及更高维数组。</a:t>
            </a:r>
            <a:endParaRPr lang="zh-CN" altLang="en-US" dirty="0"/>
          </a:p>
          <a:p>
            <a:pPr>
              <a:buFont typeface="+mj-lt"/>
              <a:buAutoNum type="arabicPeriod"/>
            </a:pPr>
            <a:r>
              <a:rPr lang="zh-CN" altLang="en-US" b="1" dirty="0"/>
              <a:t>同质性</a:t>
            </a:r>
            <a:r>
              <a:rPr lang="zh-CN" altLang="en-US" dirty="0"/>
              <a:t>：所有元素类型必须一致（通过 </a:t>
            </a:r>
            <a:r>
              <a:rPr lang="en-US" altLang="zh-CN" dirty="0" err="1"/>
              <a:t>dtype</a:t>
            </a:r>
            <a:r>
              <a:rPr lang="en-US" altLang="zh-CN" dirty="0"/>
              <a:t> </a:t>
            </a:r>
            <a:r>
              <a:rPr lang="zh-CN" altLang="en-US" dirty="0"/>
              <a:t>指定）。</a:t>
            </a:r>
            <a:endParaRPr lang="zh-CN" altLang="en-US" dirty="0"/>
          </a:p>
          <a:p>
            <a:pPr>
              <a:buFont typeface="+mj-lt"/>
              <a:buAutoNum type="arabicPeriod"/>
            </a:pPr>
            <a:r>
              <a:rPr lang="zh-CN" altLang="en-US" b="1" dirty="0"/>
              <a:t>高效性</a:t>
            </a:r>
            <a:r>
              <a:rPr lang="zh-CN" altLang="en-US" dirty="0"/>
              <a:t>：基于连续内存块存储，支持向量化运算。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showMasterSp="0" matchingName="Section Header">
  <p:cSld name="1_Section Header">
    <p:bg>
      <p:bgPr>
        <a:gradFill flip="none" rotWithShape="1">
          <a:gsLst>
            <a:gs pos="0">
              <a:srgbClr val="177360">
                <a:alpha val="42000"/>
              </a:srgbClr>
            </a:gs>
            <a:gs pos="100000">
              <a:schemeClr val="bg1"/>
            </a:gs>
          </a:gsLst>
          <a:lin ang="8100000" scaled="1"/>
          <a:tileRect/>
        </a:gradFill>
        <a:effectLst/>
      </p:bgPr>
    </p:bg>
    <p:spTree>
      <p:nvGrpSpPr>
        <p:cNvPr id="1" name=""/>
        <p:cNvGrpSpPr/>
        <p:nvPr/>
      </p:nvGrpSpPr>
      <p:grpSpPr>
        <a:xfrm>
          <a:off x="0" y="0"/>
          <a:ext cx="0" cy="0"/>
          <a:chOff x="0" y="0"/>
          <a:chExt cx="0" cy="0"/>
        </a:xfrm>
      </p:grpSpPr>
      <p:grpSp>
        <p:nvGrpSpPr>
          <p:cNvPr id="28" name="组合 27"/>
          <p:cNvGrpSpPr/>
          <p:nvPr userDrawn="1"/>
        </p:nvGrpSpPr>
        <p:grpSpPr>
          <a:xfrm>
            <a:off x="0" y="0"/>
            <a:ext cx="12484126" cy="6879002"/>
            <a:chOff x="-6350" y="389650"/>
            <a:chExt cx="12484126" cy="6879002"/>
          </a:xfrm>
        </p:grpSpPr>
        <p:sp>
          <p:nvSpPr>
            <p:cNvPr id="7" name="任意多边形: 形状 6"/>
            <p:cNvSpPr/>
            <p:nvPr/>
          </p:nvSpPr>
          <p:spPr>
            <a:xfrm flipH="1">
              <a:off x="-6350" y="3572178"/>
              <a:ext cx="12192000" cy="3696474"/>
            </a:xfrm>
            <a:custGeom>
              <a:avLst/>
              <a:gdLst>
                <a:gd name="connsiteX0" fmla="*/ 12192000 w 12192000"/>
                <a:gd name="connsiteY0" fmla="*/ 0 h 3696474"/>
                <a:gd name="connsiteX1" fmla="*/ 12192000 w 12192000"/>
                <a:gd name="connsiteY1" fmla="*/ 3696474 h 3696474"/>
                <a:gd name="connsiteX2" fmla="*/ 0 w 12192000"/>
                <a:gd name="connsiteY2" fmla="*/ 3696474 h 3696474"/>
                <a:gd name="connsiteX3" fmla="*/ 0 w 12192000"/>
                <a:gd name="connsiteY3" fmla="*/ 3307451 h 3696474"/>
                <a:gd name="connsiteX4" fmla="*/ 2342 w 12192000"/>
                <a:gd name="connsiteY4" fmla="*/ 3304002 h 3696474"/>
                <a:gd name="connsiteX5" fmla="*/ 643837 w 12192000"/>
                <a:gd name="connsiteY5" fmla="*/ 2756604 h 3696474"/>
                <a:gd name="connsiteX6" fmla="*/ 3424383 w 12192000"/>
                <a:gd name="connsiteY6" fmla="*/ 2560860 h 3696474"/>
                <a:gd name="connsiteX7" fmla="*/ 6156423 w 12192000"/>
                <a:gd name="connsiteY7" fmla="*/ 3384033 h 3696474"/>
                <a:gd name="connsiteX8" fmla="*/ 8919377 w 12192000"/>
                <a:gd name="connsiteY8" fmla="*/ 3075784 h 3696474"/>
                <a:gd name="connsiteX9" fmla="*/ 11226943 w 12192000"/>
                <a:gd name="connsiteY9" fmla="*/ 482639 h 3696474"/>
                <a:gd name="connsiteX10" fmla="*/ 12129962 w 12192000"/>
                <a:gd name="connsiteY10" fmla="*/ 15580 h 369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696474">
                  <a:moveTo>
                    <a:pt x="12192000" y="0"/>
                  </a:moveTo>
                  <a:lnTo>
                    <a:pt x="12192000" y="3696474"/>
                  </a:lnTo>
                  <a:lnTo>
                    <a:pt x="0" y="3696474"/>
                  </a:lnTo>
                  <a:lnTo>
                    <a:pt x="0" y="3307451"/>
                  </a:lnTo>
                  <a:lnTo>
                    <a:pt x="2342" y="3304002"/>
                  </a:lnTo>
                  <a:cubicBezTo>
                    <a:pt x="170507" y="3078089"/>
                    <a:pt x="396740" y="2894391"/>
                    <a:pt x="643837" y="2756604"/>
                  </a:cubicBezTo>
                  <a:cubicBezTo>
                    <a:pt x="1474900" y="2293196"/>
                    <a:pt x="2499896" y="2335722"/>
                    <a:pt x="3424383" y="2560860"/>
                  </a:cubicBezTo>
                  <a:cubicBezTo>
                    <a:pt x="4348904" y="2786000"/>
                    <a:pt x="5227503" y="3177845"/>
                    <a:pt x="6156423" y="3384033"/>
                  </a:cubicBezTo>
                  <a:cubicBezTo>
                    <a:pt x="7085341" y="3590221"/>
                    <a:pt x="8118292" y="3589252"/>
                    <a:pt x="8919377" y="3075784"/>
                  </a:cubicBezTo>
                  <a:cubicBezTo>
                    <a:pt x="9898743" y="2448032"/>
                    <a:pt x="10317815" y="1208408"/>
                    <a:pt x="11226943" y="482639"/>
                  </a:cubicBezTo>
                  <a:cubicBezTo>
                    <a:pt x="11495294" y="268406"/>
                    <a:pt x="11803399" y="113075"/>
                    <a:pt x="12129962" y="15580"/>
                  </a:cubicBezTo>
                  <a:close/>
                </a:path>
              </a:pathLst>
            </a:custGeom>
            <a:solidFill>
              <a:srgbClr val="E3A237">
                <a:alpha val="15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p>
          </p:txBody>
        </p:sp>
        <p:sp>
          <p:nvSpPr>
            <p:cNvPr id="19" name="任意多边形: 形状 18"/>
            <p:cNvSpPr/>
            <p:nvPr/>
          </p:nvSpPr>
          <p:spPr>
            <a:xfrm flipH="1">
              <a:off x="-6350" y="1279986"/>
              <a:ext cx="6563561" cy="5967663"/>
            </a:xfrm>
            <a:custGeom>
              <a:avLst/>
              <a:gdLst>
                <a:gd name="connsiteX0" fmla="*/ 7186046 w 7186046"/>
                <a:gd name="connsiteY0" fmla="*/ 0 h 6381598"/>
                <a:gd name="connsiteX1" fmla="*/ 7186046 w 7186046"/>
                <a:gd name="connsiteY1" fmla="*/ 6381598 h 6381598"/>
                <a:gd name="connsiteX2" fmla="*/ 0 w 7186046"/>
                <a:gd name="connsiteY2" fmla="*/ 6381598 h 6381598"/>
                <a:gd name="connsiteX3" fmla="*/ 36923 w 7186046"/>
                <a:gd name="connsiteY3" fmla="*/ 6210450 h 6381598"/>
                <a:gd name="connsiteX4" fmla="*/ 191641 w 7186046"/>
                <a:gd name="connsiteY4" fmla="*/ 5870258 h 6381598"/>
                <a:gd name="connsiteX5" fmla="*/ 1732968 w 7186046"/>
                <a:gd name="connsiteY5" fmla="*/ 4862677 h 6381598"/>
                <a:gd name="connsiteX6" fmla="*/ 3574119 w 7186046"/>
                <a:gd name="connsiteY6" fmla="*/ 4458579 h 6381598"/>
                <a:gd name="connsiteX7" fmla="*/ 5069060 w 7186046"/>
                <a:gd name="connsiteY7" fmla="*/ 3391727 h 6381598"/>
                <a:gd name="connsiteX8" fmla="*/ 5566108 w 7186046"/>
                <a:gd name="connsiteY8" fmla="*/ 1153081 h 6381598"/>
                <a:gd name="connsiteX9" fmla="*/ 7129177 w 7186046"/>
                <a:gd name="connsiteY9" fmla="*/ 4194 h 638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86046" h="6381598">
                  <a:moveTo>
                    <a:pt x="7186046" y="0"/>
                  </a:moveTo>
                  <a:lnTo>
                    <a:pt x="7186046" y="6381598"/>
                  </a:lnTo>
                  <a:lnTo>
                    <a:pt x="0" y="6381598"/>
                  </a:lnTo>
                  <a:lnTo>
                    <a:pt x="36923" y="6210450"/>
                  </a:lnTo>
                  <a:cubicBezTo>
                    <a:pt x="72569" y="6091046"/>
                    <a:pt x="126143" y="5976251"/>
                    <a:pt x="191641" y="5870258"/>
                  </a:cubicBezTo>
                  <a:cubicBezTo>
                    <a:pt x="522060" y="5335519"/>
                    <a:pt x="1127105" y="5030228"/>
                    <a:pt x="1732968" y="4862677"/>
                  </a:cubicBezTo>
                  <a:cubicBezTo>
                    <a:pt x="2338795" y="4695125"/>
                    <a:pt x="2971808" y="4638482"/>
                    <a:pt x="3574119" y="4458579"/>
                  </a:cubicBezTo>
                  <a:cubicBezTo>
                    <a:pt x="4176397" y="4278640"/>
                    <a:pt x="4772073" y="3945737"/>
                    <a:pt x="5069060" y="3391727"/>
                  </a:cubicBezTo>
                  <a:cubicBezTo>
                    <a:pt x="5432166" y="2714422"/>
                    <a:pt x="5275083" y="1864349"/>
                    <a:pt x="5566108" y="1153081"/>
                  </a:cubicBezTo>
                  <a:cubicBezTo>
                    <a:pt x="5823797" y="523243"/>
                    <a:pt x="6458497" y="84139"/>
                    <a:pt x="7129177" y="4194"/>
                  </a:cubicBezTo>
                  <a:close/>
                </a:path>
              </a:pathLst>
            </a:custGeom>
            <a:solidFill>
              <a:srgbClr val="E3A237">
                <a:alpha val="10000"/>
              </a:srgbClr>
            </a:solidFill>
            <a:ln w="0" cap="flat">
              <a:noFill/>
              <a:prstDash val="solid"/>
              <a:miter/>
            </a:ln>
            <a:effectLst>
              <a:outerShdw blurRad="50800" dist="50800" dir="2400000" algn="ctr" rotWithShape="0">
                <a:srgbClr val="000000">
                  <a:alpha val="43137"/>
                </a:srgbClr>
              </a:outerShdw>
            </a:effectLst>
          </p:spPr>
          <p:txBody>
            <a:bodyPr rtlCol="0" anchor="ctr"/>
            <a:lstStyle/>
            <a:p>
              <a:endParaRPr lang="zh-CN" altLang="en-US"/>
            </a:p>
          </p:txBody>
        </p:sp>
        <p:sp>
          <p:nvSpPr>
            <p:cNvPr id="21" name="矩形 20"/>
            <p:cNvSpPr/>
            <p:nvPr userDrawn="1"/>
          </p:nvSpPr>
          <p:spPr>
            <a:xfrm>
              <a:off x="3182814" y="4203108"/>
              <a:ext cx="1739900" cy="1244150"/>
            </a:xfrm>
            <a:prstGeom prst="rect">
              <a:avLst/>
            </a:prstGeom>
            <a:blipFill>
              <a:blip r:embed="rId2" cstate="print">
                <a:extLst>
                  <a:ext uri="{28A0092B-C50C-407E-A947-70E740481C1C}">
                    <a14:useLocalDpi xmlns:a14="http://schemas.microsoft.com/office/drawing/2010/main" val="0"/>
                  </a:ext>
                </a:extLst>
              </a:blip>
              <a:stretch>
                <a:fillRect l="-296395" t="-387575" r="-204743" b="-91005"/>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flipH="1">
              <a:off x="3822463" y="2276047"/>
              <a:ext cx="2439841" cy="1899286"/>
            </a:xfrm>
            <a:prstGeom prst="rect">
              <a:avLst/>
            </a:prstGeom>
            <a:blipFill>
              <a:blip r:embed="rId3">
                <a:extLst>
                  <a:ext uri="{28A0092B-C50C-407E-A947-70E740481C1C}">
                    <a14:useLocalDpi xmlns:a14="http://schemas.microsoft.com/office/drawing/2010/main" val="0"/>
                  </a:ext>
                </a:extLst>
              </a:blip>
              <a:stretch>
                <a:fillRect l="-47133" t="-409698" r="-507283" b="-6888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588962" y="4524189"/>
              <a:ext cx="2211857" cy="2022661"/>
            </a:xfrm>
            <a:prstGeom prst="rect">
              <a:avLst/>
            </a:prstGeom>
            <a:blipFill>
              <a:blip r:embed="rId4" cstate="print">
                <a:extLst>
                  <a:ext uri="{28A0092B-C50C-407E-A947-70E740481C1C}">
                    <a14:useLocalDpi xmlns:a14="http://schemas.microsoft.com/office/drawing/2010/main" val="0"/>
                  </a:ext>
                </a:extLst>
              </a:blip>
              <a:stretch>
                <a:fillRect l="-173697" t="-71110" r="-75407" b="-9163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43174" y="1258983"/>
              <a:ext cx="5777211" cy="4936649"/>
            </a:xfrm>
            <a:prstGeom prst="rect">
              <a:avLst/>
            </a:prstGeom>
            <a:blipFill>
              <a:blip r:embed="rId3">
                <a:extLst>
                  <a:ext uri="{28A0092B-C50C-407E-A947-70E740481C1C}">
                    <a14:useLocalDpi xmlns:a14="http://schemas.microsoft.com/office/drawing/2010/main" val="0"/>
                  </a:ext>
                </a:extLst>
              </a:blip>
              <a:stretch>
                <a:fillRect l="-1122" t="-1" r="-227946" b="-16503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userDrawn="1"/>
          </p:nvSpPr>
          <p:spPr>
            <a:xfrm>
              <a:off x="10323684" y="389650"/>
              <a:ext cx="2154092" cy="1499951"/>
            </a:xfrm>
            <a:prstGeom prst="rect">
              <a:avLst/>
            </a:prstGeom>
            <a:blipFill>
              <a:blip r:embed="rId5" cstate="print">
                <a:extLst>
                  <a:ext uri="{28A0092B-C50C-407E-A947-70E740481C1C}">
                    <a14:useLocalDpi xmlns:a14="http://schemas.microsoft.com/office/drawing/2010/main" val="0"/>
                  </a:ext>
                </a:extLst>
              </a:blip>
              <a:stretch>
                <a:fillRect l="-98929" t="-6194" r="-152236" b="-24089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ecbecb12-3776-4d54-95d3-a0556a54bd1d"/>
          <p:cNvSpPr>
            <a:spLocks noGrp="1"/>
          </p:cNvSpPr>
          <p:nvPr userDrawn="1">
            <p:ph type="title" hasCustomPrompt="1"/>
          </p:nvPr>
        </p:nvSpPr>
        <p:spPr>
          <a:xfrm>
            <a:off x="5836557" y="2058817"/>
            <a:ext cx="5682343" cy="1456728"/>
          </a:xfrm>
          <a:prstGeom prst="rect">
            <a:avLst/>
          </a:prstGeom>
        </p:spPr>
        <p:txBody>
          <a:bodyPr>
            <a:normAutofit/>
          </a:bodyPr>
          <a:lstStyle>
            <a:lvl1pPr algn="l">
              <a:lnSpc>
                <a:spcPct val="100000"/>
              </a:lnSpc>
              <a:defRPr sz="3200"/>
            </a:lvl1pPr>
          </a:lstStyle>
          <a:p>
            <a:pPr lvl="0"/>
            <a:r>
              <a:rPr lang="zh-CN" altLang="en-US" dirty="0"/>
              <a:t>Click to add title</a:t>
            </a:r>
            <a:endParaRPr lang="en-US" dirty="0"/>
          </a:p>
        </p:txBody>
      </p:sp>
      <p:sp>
        <p:nvSpPr>
          <p:cNvPr id="25" name="文本占位符 24"/>
          <p:cNvSpPr>
            <a:spLocks noGrp="1"/>
          </p:cNvSpPr>
          <p:nvPr userDrawn="1">
            <p:ph type="body" sz="quarter" idx="1" hasCustomPrompt="1"/>
          </p:nvPr>
        </p:nvSpPr>
        <p:spPr>
          <a:xfrm>
            <a:off x="5836557" y="3527398"/>
            <a:ext cx="5682343" cy="1634585"/>
          </a:xfrm>
          <a:prstGeom prst="rect">
            <a:avLst/>
          </a:prstGeom>
        </p:spPr>
        <p:txBody>
          <a:bodyPr anchor="t">
            <a:normAutofit/>
          </a:bodyPr>
          <a:lstStyle>
            <a:lvl1pPr marL="0" indent="0" algn="l">
              <a:lnSpc>
                <a:spcPct val="120000"/>
              </a:lnSpc>
              <a:buFont typeface="+mj-lt"/>
              <a:buNone/>
              <a:defRPr sz="2400" b="0">
                <a:solidFill>
                  <a:schemeClr val="tx1"/>
                </a:solidFill>
                <a:latin typeface="+mn-lt"/>
              </a:defRPr>
            </a:lvl1pPr>
          </a:lstStyle>
          <a:p>
            <a:pPr lvl="0"/>
            <a:r>
              <a:rPr lang="zh-CN" altLang="en-US" dirty="0"/>
              <a:t>Click to add text</a:t>
            </a:r>
            <a:endParaRPr lang="en-US" dirty="0"/>
          </a:p>
        </p:txBody>
      </p:sp>
      <p:sp>
        <p:nvSpPr>
          <p:cNvPr id="4" name="日期占位符 3"/>
          <p:cNvSpPr>
            <a:spLocks noGrp="1"/>
          </p:cNvSpPr>
          <p:nvPr userDrawn="1">
            <p:ph type="dt" sz="half" idx="10"/>
          </p:nvPr>
        </p:nvSpPr>
        <p:spPr/>
        <p:txBody>
          <a:bodyPr/>
          <a:lstStyle/>
          <a:p>
            <a:fld id="{2A27A813-B2FD-42E1-9222-83B574E99074}" type="datetime1">
              <a:rPr lang="zh-CN" altLang="en-US" smtClean="0"/>
            </a:fld>
            <a:endParaRPr lang="en-US" altLang="zh-CN"/>
          </a:p>
        </p:txBody>
      </p:sp>
      <p:sp>
        <p:nvSpPr>
          <p:cNvPr id="6" name="页脚占位符 5"/>
          <p:cNvSpPr>
            <a:spLocks noGrp="1"/>
          </p:cNvSpPr>
          <p:nvPr userDrawn="1">
            <p:ph type="ftr" sz="quarter" idx="11"/>
          </p:nvPr>
        </p:nvSpPr>
        <p:spPr/>
        <p:txBody>
          <a:bodyPr/>
          <a:lstStyle/>
          <a:p>
            <a:r>
              <a:rPr lang="en-US" altLang="zh-CN"/>
              <a:t>iSlide</a:t>
            </a:r>
            <a:endParaRPr lang="zh-CN" altLang="en-US"/>
          </a:p>
        </p:txBody>
      </p:sp>
      <p:sp>
        <p:nvSpPr>
          <p:cNvPr id="8" name="灯片编号占位符 7"/>
          <p:cNvSpPr>
            <a:spLocks noGrp="1"/>
          </p:cNvSpPr>
          <p:nvPr userDrawn="1">
            <p:ph type="sldNum" sz="quarter" idx="12"/>
          </p:nvPr>
        </p:nvSpPr>
        <p:spPr/>
        <p:txBody>
          <a:bodyPr/>
          <a:lstStyle/>
          <a:p>
            <a:fld id="{7F65B630-C7FF-41C0-9923-C5E5E29EED81}" type="slidenum">
              <a:rPr lang="en-US" altLang="zh-CN"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3561347"/>
            <a:ext cx="12192000" cy="3296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5" name="矩形 4"/>
          <p:cNvSpPr/>
          <p:nvPr userDrawn="1"/>
        </p:nvSpPr>
        <p:spPr>
          <a:xfrm>
            <a:off x="0" y="3561347"/>
            <a:ext cx="12192000" cy="3296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21752" y="31899"/>
            <a:ext cx="12192000" cy="6858000"/>
          </a:xfrm>
          <a:prstGeom prst="rect">
            <a:avLst/>
          </a:prstGeom>
          <a:gradFill>
            <a:gsLst>
              <a:gs pos="0">
                <a:srgbClr val="E3A237">
                  <a:alpha val="22000"/>
                </a:srgbClr>
              </a:gs>
              <a:gs pos="100000">
                <a:schemeClr val="bg1">
                  <a:alpha val="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321" y="713797"/>
            <a:ext cx="4682333"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3335" y="713797"/>
            <a:ext cx="5712710"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321" y="2314277"/>
            <a:ext cx="4682333"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838321" y="6357461"/>
            <a:ext cx="2743597" cy="365189"/>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a:xfrm>
            <a:off x="4039185" y="6357461"/>
            <a:ext cx="4115396" cy="365189"/>
          </a:xfrm>
        </p:spPr>
        <p:txBody>
          <a:bodyPr/>
          <a:lstStyle/>
          <a:p>
            <a:endParaRPr lang="zh-CN" altLang="en-US" dirty="0"/>
          </a:p>
        </p:txBody>
      </p:sp>
      <p:sp>
        <p:nvSpPr>
          <p:cNvPr id="7" name="灯片编号占位符 6"/>
          <p:cNvSpPr>
            <a:spLocks noGrp="1"/>
          </p:cNvSpPr>
          <p:nvPr>
            <p:ph type="sldNum" sz="quarter" idx="12"/>
          </p:nvPr>
        </p:nvSpPr>
        <p:spPr>
          <a:xfrm>
            <a:off x="8624549" y="6382861"/>
            <a:ext cx="2743597" cy="365189"/>
          </a:xfr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6412" y="365189"/>
            <a:ext cx="909033"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320" y="365189"/>
            <a:ext cx="9447811"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321" y="6357461"/>
            <a:ext cx="2743597" cy="365189"/>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a:xfrm>
            <a:off x="4039185" y="6357461"/>
            <a:ext cx="4115396" cy="365189"/>
          </a:xfrm>
        </p:spPr>
        <p:txBody>
          <a:bodyPr/>
          <a:lstStyle/>
          <a:p>
            <a:endParaRPr lang="zh-CN" altLang="en-US"/>
          </a:p>
        </p:txBody>
      </p:sp>
      <p:sp>
        <p:nvSpPr>
          <p:cNvPr id="6" name="灯片编号占位符 5"/>
          <p:cNvSpPr>
            <a:spLocks noGrp="1"/>
          </p:cNvSpPr>
          <p:nvPr>
            <p:ph type="sldNum" sz="quarter" idx="12"/>
          </p:nvPr>
        </p:nvSpPr>
        <p:spPr>
          <a:xfrm>
            <a:off x="8624549" y="6382861"/>
            <a:ext cx="2743597" cy="365189"/>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321" y="6357461"/>
            <a:ext cx="2743597" cy="365189"/>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9185" y="6357461"/>
            <a:ext cx="4115396" cy="365189"/>
          </a:xfrm>
        </p:spPr>
        <p:txBody>
          <a:bodyPr/>
          <a:lstStyle/>
          <a:p>
            <a:endParaRPr lang="zh-CN" altLang="en-US"/>
          </a:p>
        </p:txBody>
      </p:sp>
      <p:sp>
        <p:nvSpPr>
          <p:cNvPr id="5" name="灯片编号占位符 4"/>
          <p:cNvSpPr>
            <a:spLocks noGrp="1"/>
          </p:cNvSpPr>
          <p:nvPr>
            <p:ph type="sldNum" sz="quarter" idx="12"/>
          </p:nvPr>
        </p:nvSpPr>
        <p:spPr>
          <a:xfrm>
            <a:off x="8624549" y="6382861"/>
            <a:ext cx="2743597" cy="365189"/>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321" y="551640"/>
            <a:ext cx="10517123"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showMasterSp="0">
  <p:cSld name="Title Slide">
    <p:bg>
      <p:bgPr>
        <a:gradFill flip="none" rotWithShape="1">
          <a:gsLst>
            <a:gs pos="0">
              <a:srgbClr val="E3A237"/>
            </a:gs>
            <a:gs pos="91000">
              <a:srgbClr val="E3A237">
                <a:alpha val="26000"/>
              </a:srgbClr>
            </a:gs>
          </a:gsLst>
          <a:lin ang="18900000" scaled="1"/>
          <a:tileRect/>
        </a:gradFill>
        <a:effectLst/>
      </p:bgPr>
    </p:bg>
    <p:spTree>
      <p:nvGrpSpPr>
        <p:cNvPr id="1" name=""/>
        <p:cNvGrpSpPr/>
        <p:nvPr/>
      </p:nvGrpSpPr>
      <p:grpSpPr>
        <a:xfrm>
          <a:off x="0" y="0"/>
          <a:ext cx="0" cy="0"/>
          <a:chOff x="0" y="0"/>
          <a:chExt cx="0" cy="0"/>
        </a:xfrm>
      </p:grpSpPr>
      <p:sp>
        <p:nvSpPr>
          <p:cNvPr id="6" name="任意多边形: 形状 5"/>
          <p:cNvSpPr/>
          <p:nvPr/>
        </p:nvSpPr>
        <p:spPr>
          <a:xfrm>
            <a:off x="4319588" y="-14873"/>
            <a:ext cx="7872412" cy="6858000"/>
          </a:xfrm>
          <a:custGeom>
            <a:avLst/>
            <a:gdLst>
              <a:gd name="connsiteX0" fmla="*/ 1714501 w 7872412"/>
              <a:gd name="connsiteY0" fmla="*/ 0 h 6858000"/>
              <a:gd name="connsiteX1" fmla="*/ 7872412 w 7872412"/>
              <a:gd name="connsiteY1" fmla="*/ 0 h 6858000"/>
              <a:gd name="connsiteX2" fmla="*/ 7872412 w 7872412"/>
              <a:gd name="connsiteY2" fmla="*/ 6858000 h 6858000"/>
              <a:gd name="connsiteX3" fmla="*/ 0 w 78724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2412" h="6858000">
                <a:moveTo>
                  <a:pt x="1714501" y="0"/>
                </a:moveTo>
                <a:lnTo>
                  <a:pt x="7872412" y="0"/>
                </a:lnTo>
                <a:lnTo>
                  <a:pt x="7872412" y="6858000"/>
                </a:lnTo>
                <a:lnTo>
                  <a:pt x="0" y="6858000"/>
                </a:lnTo>
                <a:close/>
              </a:path>
            </a:pathLst>
          </a:custGeom>
          <a:blipFill>
            <a:blip r:embed="rId2"/>
            <a:srcRect/>
            <a:stretch>
              <a:fillRect l="-15335" r="-15335"/>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lvl="0" algn="ctr"/>
            <a:endParaRPr lang="zh-CN" altLang="en-US"/>
          </a:p>
        </p:txBody>
      </p:sp>
      <p:sp>
        <p:nvSpPr>
          <p:cNvPr id="5" name="标题 4"/>
          <p:cNvSpPr>
            <a:spLocks noGrp="1"/>
          </p:cNvSpPr>
          <p:nvPr>
            <p:ph type="ctrTitle" hasCustomPrompt="1"/>
          </p:nvPr>
        </p:nvSpPr>
        <p:spPr>
          <a:xfrm>
            <a:off x="660399" y="1092200"/>
            <a:ext cx="4552732" cy="2336799"/>
          </a:xfrm>
          <a:prstGeom prst="rect">
            <a:avLst/>
          </a:prstGeom>
        </p:spPr>
        <p:txBody>
          <a:bodyPr wrap="square" anchor="b">
            <a:normAutofit/>
          </a:bodyPr>
          <a:lstStyle>
            <a:lvl1pPr>
              <a:lnSpc>
                <a:spcPct val="100000"/>
              </a:lnSpc>
              <a:defRPr sz="5095">
                <a:ln w="19050">
                  <a:noFill/>
                </a:ln>
                <a:solidFill>
                  <a:schemeClr val="tx1"/>
                </a:solidFill>
              </a:defRPr>
            </a:lvl1pPr>
          </a:lstStyle>
          <a:p>
            <a:pPr lvl="0"/>
            <a:r>
              <a:rPr lang="zh-CN" altLang="en-US" dirty="0"/>
              <a:t>Click to add title</a:t>
            </a:r>
            <a:endParaRPr lang="en-US" dirty="0"/>
          </a:p>
        </p:txBody>
      </p:sp>
      <p:sp>
        <p:nvSpPr>
          <p:cNvPr id="9" name="副标题 8"/>
          <p:cNvSpPr>
            <a:spLocks noGrp="1"/>
          </p:cNvSpPr>
          <p:nvPr>
            <p:ph type="subTitle" sz="quarter" idx="1" hasCustomPrompt="1"/>
          </p:nvPr>
        </p:nvSpPr>
        <p:spPr>
          <a:xfrm>
            <a:off x="660399" y="4059917"/>
            <a:ext cx="4089401" cy="1189851"/>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zh-CN" altLang="en-US" dirty="0"/>
              <a:t>Click to add subtitle</a:t>
            </a:r>
            <a:endParaRPr lang="en-US" dirty="0"/>
          </a:p>
        </p:txBody>
      </p:sp>
      <p:sp>
        <p:nvSpPr>
          <p:cNvPr id="4" name="文本占位符 3"/>
          <p:cNvSpPr>
            <a:spLocks noGrp="1"/>
          </p:cNvSpPr>
          <p:nvPr>
            <p:ph type="body" sz="quarter" idx="13" hasCustomPrompt="1"/>
          </p:nvPr>
        </p:nvSpPr>
        <p:spPr>
          <a:xfrm>
            <a:off x="660400" y="5857101"/>
            <a:ext cx="4089402" cy="276999"/>
          </a:xfrm>
          <a:prstGeom prst="rect">
            <a:avLst/>
          </a:prstGeom>
        </p:spPr>
        <p:txBody>
          <a:bodyPr wrap="square" lIns="90000">
            <a:normAutofit/>
          </a:bodyPr>
          <a:lstStyle>
            <a:lvl1pPr marL="0" indent="0" algn="l">
              <a:lnSpc>
                <a:spcPct val="100000"/>
              </a:lnSpc>
              <a:buNone/>
              <a:defRPr sz="1200"/>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660400" y="5535651"/>
            <a:ext cx="4089402" cy="276999"/>
          </a:xfrm>
          <a:prstGeom prst="rect">
            <a:avLst/>
          </a:prstGeom>
        </p:spPr>
        <p:txBody>
          <a:bodyPr wrap="none">
            <a:normAutofit/>
          </a:bodyPr>
          <a:lstStyle>
            <a:lvl1pPr marL="0" indent="0" algn="l">
              <a:lnSpc>
                <a:spcPct val="100000"/>
              </a:lnSpc>
              <a:buNone/>
              <a:defRPr sz="1200"/>
            </a:lvl1pPr>
          </a:lstStyle>
          <a:p>
            <a:pPr lvl="0"/>
            <a:r>
              <a:rPr lang="zh-CN" altLang="en-US" dirty="0"/>
              <a:t>20XX.XX.XX</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5" name="矩形 4"/>
          <p:cNvSpPr/>
          <p:nvPr userDrawn="1"/>
        </p:nvSpPr>
        <p:spPr>
          <a:xfrm>
            <a:off x="0" y="3561347"/>
            <a:ext cx="12192000" cy="3296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7090" y="861980"/>
            <a:ext cx="12192000" cy="5988666"/>
            <a:chOff x="-6350" y="1279986"/>
            <a:chExt cx="12192000" cy="5988666"/>
          </a:xfrm>
        </p:grpSpPr>
        <p:sp>
          <p:nvSpPr>
            <p:cNvPr id="4" name="任意多边形: 形状 3"/>
            <p:cNvSpPr/>
            <p:nvPr/>
          </p:nvSpPr>
          <p:spPr>
            <a:xfrm flipH="1">
              <a:off x="-6350" y="3572178"/>
              <a:ext cx="12192000" cy="3696474"/>
            </a:xfrm>
            <a:custGeom>
              <a:avLst/>
              <a:gdLst>
                <a:gd name="connsiteX0" fmla="*/ 12192000 w 12192000"/>
                <a:gd name="connsiteY0" fmla="*/ 0 h 3696474"/>
                <a:gd name="connsiteX1" fmla="*/ 12192000 w 12192000"/>
                <a:gd name="connsiteY1" fmla="*/ 3696474 h 3696474"/>
                <a:gd name="connsiteX2" fmla="*/ 0 w 12192000"/>
                <a:gd name="connsiteY2" fmla="*/ 3696474 h 3696474"/>
                <a:gd name="connsiteX3" fmla="*/ 0 w 12192000"/>
                <a:gd name="connsiteY3" fmla="*/ 3307451 h 3696474"/>
                <a:gd name="connsiteX4" fmla="*/ 2342 w 12192000"/>
                <a:gd name="connsiteY4" fmla="*/ 3304002 h 3696474"/>
                <a:gd name="connsiteX5" fmla="*/ 643837 w 12192000"/>
                <a:gd name="connsiteY5" fmla="*/ 2756604 h 3696474"/>
                <a:gd name="connsiteX6" fmla="*/ 3424383 w 12192000"/>
                <a:gd name="connsiteY6" fmla="*/ 2560860 h 3696474"/>
                <a:gd name="connsiteX7" fmla="*/ 6156423 w 12192000"/>
                <a:gd name="connsiteY7" fmla="*/ 3384033 h 3696474"/>
                <a:gd name="connsiteX8" fmla="*/ 8919377 w 12192000"/>
                <a:gd name="connsiteY8" fmla="*/ 3075784 h 3696474"/>
                <a:gd name="connsiteX9" fmla="*/ 11226943 w 12192000"/>
                <a:gd name="connsiteY9" fmla="*/ 482639 h 3696474"/>
                <a:gd name="connsiteX10" fmla="*/ 12129962 w 12192000"/>
                <a:gd name="connsiteY10" fmla="*/ 15580 h 369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696474">
                  <a:moveTo>
                    <a:pt x="12192000" y="0"/>
                  </a:moveTo>
                  <a:lnTo>
                    <a:pt x="12192000" y="3696474"/>
                  </a:lnTo>
                  <a:lnTo>
                    <a:pt x="0" y="3696474"/>
                  </a:lnTo>
                  <a:lnTo>
                    <a:pt x="0" y="3307451"/>
                  </a:lnTo>
                  <a:lnTo>
                    <a:pt x="2342" y="3304002"/>
                  </a:lnTo>
                  <a:cubicBezTo>
                    <a:pt x="170507" y="3078089"/>
                    <a:pt x="396740" y="2894391"/>
                    <a:pt x="643837" y="2756604"/>
                  </a:cubicBezTo>
                  <a:cubicBezTo>
                    <a:pt x="1474900" y="2293196"/>
                    <a:pt x="2499896" y="2335722"/>
                    <a:pt x="3424383" y="2560860"/>
                  </a:cubicBezTo>
                  <a:cubicBezTo>
                    <a:pt x="4348904" y="2786000"/>
                    <a:pt x="5227503" y="3177845"/>
                    <a:pt x="6156423" y="3384033"/>
                  </a:cubicBezTo>
                  <a:cubicBezTo>
                    <a:pt x="7085341" y="3590221"/>
                    <a:pt x="8118292" y="3589252"/>
                    <a:pt x="8919377" y="3075784"/>
                  </a:cubicBezTo>
                  <a:cubicBezTo>
                    <a:pt x="9898743" y="2448032"/>
                    <a:pt x="10317815" y="1208408"/>
                    <a:pt x="11226943" y="482639"/>
                  </a:cubicBezTo>
                  <a:cubicBezTo>
                    <a:pt x="11495294" y="268406"/>
                    <a:pt x="11803399" y="113075"/>
                    <a:pt x="12129962" y="15580"/>
                  </a:cubicBezTo>
                  <a:close/>
                </a:path>
              </a:pathLst>
            </a:custGeom>
            <a:solidFill>
              <a:srgbClr val="E3A237">
                <a:alpha val="15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p>
          </p:txBody>
        </p:sp>
        <p:sp>
          <p:nvSpPr>
            <p:cNvPr id="6" name="任意多边形: 形状 5"/>
            <p:cNvSpPr/>
            <p:nvPr/>
          </p:nvSpPr>
          <p:spPr>
            <a:xfrm flipH="1">
              <a:off x="-6350" y="1279986"/>
              <a:ext cx="6563561" cy="5967663"/>
            </a:xfrm>
            <a:custGeom>
              <a:avLst/>
              <a:gdLst>
                <a:gd name="connsiteX0" fmla="*/ 7186046 w 7186046"/>
                <a:gd name="connsiteY0" fmla="*/ 0 h 6381598"/>
                <a:gd name="connsiteX1" fmla="*/ 7186046 w 7186046"/>
                <a:gd name="connsiteY1" fmla="*/ 6381598 h 6381598"/>
                <a:gd name="connsiteX2" fmla="*/ 0 w 7186046"/>
                <a:gd name="connsiteY2" fmla="*/ 6381598 h 6381598"/>
                <a:gd name="connsiteX3" fmla="*/ 36923 w 7186046"/>
                <a:gd name="connsiteY3" fmla="*/ 6210450 h 6381598"/>
                <a:gd name="connsiteX4" fmla="*/ 191641 w 7186046"/>
                <a:gd name="connsiteY4" fmla="*/ 5870258 h 6381598"/>
                <a:gd name="connsiteX5" fmla="*/ 1732968 w 7186046"/>
                <a:gd name="connsiteY5" fmla="*/ 4862677 h 6381598"/>
                <a:gd name="connsiteX6" fmla="*/ 3574119 w 7186046"/>
                <a:gd name="connsiteY6" fmla="*/ 4458579 h 6381598"/>
                <a:gd name="connsiteX7" fmla="*/ 5069060 w 7186046"/>
                <a:gd name="connsiteY7" fmla="*/ 3391727 h 6381598"/>
                <a:gd name="connsiteX8" fmla="*/ 5566108 w 7186046"/>
                <a:gd name="connsiteY8" fmla="*/ 1153081 h 6381598"/>
                <a:gd name="connsiteX9" fmla="*/ 7129177 w 7186046"/>
                <a:gd name="connsiteY9" fmla="*/ 4194 h 638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86046" h="6381598">
                  <a:moveTo>
                    <a:pt x="7186046" y="0"/>
                  </a:moveTo>
                  <a:lnTo>
                    <a:pt x="7186046" y="6381598"/>
                  </a:lnTo>
                  <a:lnTo>
                    <a:pt x="0" y="6381598"/>
                  </a:lnTo>
                  <a:lnTo>
                    <a:pt x="36923" y="6210450"/>
                  </a:lnTo>
                  <a:cubicBezTo>
                    <a:pt x="72569" y="6091046"/>
                    <a:pt x="126143" y="5976251"/>
                    <a:pt x="191641" y="5870258"/>
                  </a:cubicBezTo>
                  <a:cubicBezTo>
                    <a:pt x="522060" y="5335519"/>
                    <a:pt x="1127105" y="5030228"/>
                    <a:pt x="1732968" y="4862677"/>
                  </a:cubicBezTo>
                  <a:cubicBezTo>
                    <a:pt x="2338795" y="4695125"/>
                    <a:pt x="2971808" y="4638482"/>
                    <a:pt x="3574119" y="4458579"/>
                  </a:cubicBezTo>
                  <a:cubicBezTo>
                    <a:pt x="4176397" y="4278640"/>
                    <a:pt x="4772073" y="3945737"/>
                    <a:pt x="5069060" y="3391727"/>
                  </a:cubicBezTo>
                  <a:cubicBezTo>
                    <a:pt x="5432166" y="2714422"/>
                    <a:pt x="5275083" y="1864349"/>
                    <a:pt x="5566108" y="1153081"/>
                  </a:cubicBezTo>
                  <a:cubicBezTo>
                    <a:pt x="5823797" y="523243"/>
                    <a:pt x="6458497" y="84139"/>
                    <a:pt x="7129177" y="4194"/>
                  </a:cubicBezTo>
                  <a:close/>
                </a:path>
              </a:pathLst>
            </a:custGeom>
            <a:solidFill>
              <a:srgbClr val="E3A237">
                <a:alpha val="10000"/>
              </a:srgbClr>
            </a:solidFill>
            <a:ln w="0" cap="flat">
              <a:noFill/>
              <a:prstDash val="solid"/>
              <a:miter/>
            </a:ln>
            <a:effectLst>
              <a:outerShdw blurRad="50800" dist="50800" dir="2400000" algn="ctr" rotWithShape="0">
                <a:srgbClr val="000000">
                  <a:alpha val="43137"/>
                </a:srgbClr>
              </a:outerShdw>
            </a:effectLst>
          </p:spPr>
          <p:txBody>
            <a:bodyPr rtlCol="0" anchor="ctr"/>
            <a:lstStyle/>
            <a:p>
              <a:endParaRPr lang="zh-CN" altLang="en-US"/>
            </a:p>
          </p:txBody>
        </p:sp>
      </p:grpSp>
      <p:sp>
        <p:nvSpPr>
          <p:cNvPr id="14" name="日期占位符 3"/>
          <p:cNvSpPr>
            <a:spLocks noGrp="1"/>
          </p:cNvSpPr>
          <p:nvPr>
            <p:ph type="dt" sz="half" idx="10"/>
          </p:nvPr>
        </p:nvSpPr>
        <p:spPr>
          <a:xfrm>
            <a:off x="152400" y="152400"/>
            <a:ext cx="0" cy="0"/>
          </a:xfrm>
        </p:spPr>
        <p:txBody>
          <a:bodyPr/>
          <a:lstStyle/>
          <a:p>
            <a:fld id="{2A27A813-B2FD-42E1-9222-83B574E99074}" type="datetime1">
              <a:rPr lang="zh-CN" altLang="en-US" smtClean="0"/>
            </a:fld>
            <a:endParaRPr lang="en-US" altLang="zh-CN"/>
          </a:p>
        </p:txBody>
      </p:sp>
      <p:sp>
        <p:nvSpPr>
          <p:cNvPr id="15" name="页脚占位符 5"/>
          <p:cNvSpPr>
            <a:spLocks noGrp="1"/>
          </p:cNvSpPr>
          <p:nvPr>
            <p:ph type="ftr" sz="quarter" idx="11"/>
          </p:nvPr>
        </p:nvSpPr>
        <p:spPr>
          <a:xfrm>
            <a:off x="152400" y="152400"/>
            <a:ext cx="0" cy="0"/>
          </a:xfrm>
        </p:spPr>
        <p:txBody>
          <a:bodyPr/>
          <a:lstStyle/>
          <a:p>
            <a:r>
              <a:rPr lang="en-US" altLang="zh-CN"/>
              <a:t>iSlide</a:t>
            </a:r>
            <a:endParaRPr lang="zh-CN" altLang="en-US"/>
          </a:p>
        </p:txBody>
      </p:sp>
      <p:sp>
        <p:nvSpPr>
          <p:cNvPr id="16" name="灯片编号占位符 7"/>
          <p:cNvSpPr>
            <a:spLocks noGrp="1"/>
          </p:cNvSpPr>
          <p:nvPr>
            <p:ph type="sldNum" sz="quarter" idx="12"/>
          </p:nvPr>
        </p:nvSpPr>
        <p:spPr>
          <a:xfrm>
            <a:off x="152400" y="152400"/>
            <a:ext cx="0" cy="0"/>
          </a:xfrm>
        </p:spPr>
        <p:txBody>
          <a:bodyPr/>
          <a:lstStyle/>
          <a:p>
            <a:fld id="{7F65B630-C7FF-41C0-9923-C5E5E29EED81}" type="slidenum">
              <a:rPr lang="en-US" altLang="zh-CN" smtClean="0"/>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221" y="1854524"/>
            <a:ext cx="9145325" cy="1656052"/>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221" y="3602668"/>
            <a:ext cx="9145325" cy="165605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a:xfrm>
            <a:off x="838321" y="6357461"/>
            <a:ext cx="2743597" cy="365189"/>
          </a:xfrm>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a:xfrm>
            <a:off x="4039185" y="6357461"/>
            <a:ext cx="4115396" cy="365189"/>
          </a:xfrm>
        </p:spPr>
        <p:txBody>
          <a:bodyPr/>
          <a:lstStyle/>
          <a:p>
            <a:endParaRPr lang="zh-CN" altLang="en-US"/>
          </a:p>
        </p:txBody>
      </p:sp>
      <p:sp>
        <p:nvSpPr>
          <p:cNvPr id="6" name="灯片编号占位符 5"/>
          <p:cNvSpPr>
            <a:spLocks noGrp="1"/>
          </p:cNvSpPr>
          <p:nvPr>
            <p:ph type="sldNum" sz="quarter" idx="12"/>
          </p:nvPr>
        </p:nvSpPr>
        <p:spPr>
          <a:xfrm>
            <a:off x="8624549" y="6382861"/>
            <a:ext cx="2743597" cy="365189"/>
          </a:xfr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321" y="6357461"/>
            <a:ext cx="2743597" cy="365189"/>
          </a:xfrm>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a:xfrm>
            <a:off x="4039185" y="6357461"/>
            <a:ext cx="4115396" cy="365189"/>
          </a:xfrm>
        </p:spPr>
        <p:txBody>
          <a:bodyPr/>
          <a:lstStyle/>
          <a:p>
            <a:endParaRPr lang="zh-CN" altLang="en-US"/>
          </a:p>
        </p:txBody>
      </p:sp>
      <p:sp>
        <p:nvSpPr>
          <p:cNvPr id="6" name="灯片编号占位符 5"/>
          <p:cNvSpPr>
            <a:spLocks noGrp="1"/>
          </p:cNvSpPr>
          <p:nvPr>
            <p:ph type="sldNum" sz="quarter" idx="12"/>
          </p:nvPr>
        </p:nvSpPr>
        <p:spPr>
          <a:xfrm>
            <a:off x="8624549" y="6382861"/>
            <a:ext cx="2743597" cy="365189"/>
          </a:xfr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321" y="365189"/>
            <a:ext cx="10517123" cy="1325795"/>
          </a:xfrm>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a:xfrm>
            <a:off x="838321" y="1838644"/>
            <a:ext cx="10517123" cy="4352099"/>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321" y="6357461"/>
            <a:ext cx="2743597" cy="365189"/>
          </a:xfrm>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a:xfrm>
            <a:off x="4039185" y="6357461"/>
            <a:ext cx="4115396" cy="365189"/>
          </a:xfrm>
        </p:spPr>
        <p:txBody>
          <a:bodyPr/>
          <a:lstStyle/>
          <a:p>
            <a:endParaRPr lang="zh-CN" altLang="en-US" dirty="0"/>
          </a:p>
        </p:txBody>
      </p:sp>
      <p:sp>
        <p:nvSpPr>
          <p:cNvPr id="6" name="灯片编号占位符 5"/>
          <p:cNvSpPr>
            <a:spLocks noGrp="1"/>
          </p:cNvSpPr>
          <p:nvPr>
            <p:ph type="sldNum" sz="quarter" idx="12"/>
          </p:nvPr>
        </p:nvSpPr>
        <p:spPr>
          <a:xfrm>
            <a:off x="8624549" y="6382861"/>
            <a:ext cx="2743597" cy="365189"/>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321" y="6357461"/>
            <a:ext cx="2743597" cy="365189"/>
          </a:xfrm>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a:xfrm>
            <a:off x="4039185" y="6357461"/>
            <a:ext cx="4115396" cy="365189"/>
          </a:xfrm>
        </p:spPr>
        <p:txBody>
          <a:bodyPr/>
          <a:lstStyle/>
          <a:p>
            <a:endParaRPr lang="zh-CN" altLang="en-US"/>
          </a:p>
        </p:txBody>
      </p:sp>
      <p:sp>
        <p:nvSpPr>
          <p:cNvPr id="4" name="灯片编号占位符 3"/>
          <p:cNvSpPr>
            <a:spLocks noGrp="1"/>
          </p:cNvSpPr>
          <p:nvPr>
            <p:ph type="sldNum" sz="quarter" idx="12"/>
          </p:nvPr>
        </p:nvSpPr>
        <p:spPr>
          <a:xfrm>
            <a:off x="8624549" y="6382861"/>
            <a:ext cx="2743597" cy="365189"/>
          </a:xfrm>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321" y="2187825"/>
            <a:ext cx="10517123" cy="2483549"/>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321" y="365189"/>
            <a:ext cx="10517123" cy="1325795"/>
          </a:xfrm>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321" y="1825944"/>
            <a:ext cx="5182351"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3094" y="1825944"/>
            <a:ext cx="5182351"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a:xfrm>
            <a:off x="838321" y="6357461"/>
            <a:ext cx="2743597" cy="365189"/>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a:xfrm>
            <a:off x="4039185" y="6357461"/>
            <a:ext cx="4115396" cy="365189"/>
          </a:xfrm>
        </p:spPr>
        <p:txBody>
          <a:bodyPr/>
          <a:lstStyle/>
          <a:p>
            <a:endParaRPr lang="zh-CN" altLang="en-US"/>
          </a:p>
        </p:txBody>
      </p:sp>
      <p:sp>
        <p:nvSpPr>
          <p:cNvPr id="7" name="灯片编号占位符 6"/>
          <p:cNvSpPr>
            <a:spLocks noGrp="1"/>
          </p:cNvSpPr>
          <p:nvPr>
            <p:ph type="sldNum" sz="quarter" idx="12"/>
          </p:nvPr>
        </p:nvSpPr>
        <p:spPr>
          <a:xfrm>
            <a:off x="8624549" y="6382861"/>
            <a:ext cx="2743597" cy="365189"/>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910" y="365189"/>
            <a:ext cx="10517123"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910" y="1745267"/>
            <a:ext cx="5158534"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910" y="2616067"/>
            <a:ext cx="5158534"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3094" y="1745267"/>
            <a:ext cx="5183939"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3094" y="2616067"/>
            <a:ext cx="5183939"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838321" y="6357461"/>
            <a:ext cx="2743597" cy="365189"/>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a:xfrm>
            <a:off x="4039185" y="6357461"/>
            <a:ext cx="4115396" cy="365189"/>
          </a:xfrm>
        </p:spPr>
        <p:txBody>
          <a:bodyPr/>
          <a:lstStyle/>
          <a:p>
            <a:endParaRPr lang="zh-CN" altLang="en-US"/>
          </a:p>
        </p:txBody>
      </p:sp>
      <p:sp>
        <p:nvSpPr>
          <p:cNvPr id="9" name="灯片编号占位符 8"/>
          <p:cNvSpPr>
            <a:spLocks noGrp="1"/>
          </p:cNvSpPr>
          <p:nvPr>
            <p:ph type="sldNum" sz="quarter" idx="12"/>
          </p:nvPr>
        </p:nvSpPr>
        <p:spPr>
          <a:xfrm>
            <a:off x="8624549" y="6382861"/>
            <a:ext cx="2743597" cy="365189"/>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969" y="2159377"/>
            <a:ext cx="5715828" cy="1382692"/>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a:xfrm>
            <a:off x="838321" y="6357461"/>
            <a:ext cx="2743597" cy="365189"/>
          </a:xfrm>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a:xfrm>
            <a:off x="4039185" y="6357461"/>
            <a:ext cx="4115396" cy="365189"/>
          </a:xfrm>
        </p:spPr>
        <p:txBody>
          <a:bodyPr/>
          <a:lstStyle/>
          <a:p>
            <a:endParaRPr lang="zh-CN" altLang="en-US"/>
          </a:p>
        </p:txBody>
      </p:sp>
      <p:sp>
        <p:nvSpPr>
          <p:cNvPr id="5" name="灯片编号占位符 4"/>
          <p:cNvSpPr>
            <a:spLocks noGrp="1"/>
          </p:cNvSpPr>
          <p:nvPr>
            <p:ph type="sldNum" sz="quarter" idx="12"/>
          </p:nvPr>
        </p:nvSpPr>
        <p:spPr>
          <a:xfrm>
            <a:off x="8624549" y="6382861"/>
            <a:ext cx="2743597" cy="365189"/>
          </a:xfrm>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969" y="3733855"/>
            <a:ext cx="5715828" cy="1186144"/>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1.xml"/><Relationship Id="rId16" Type="http://schemas.openxmlformats.org/officeDocument/2006/relationships/image" Target="../media/image6.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print"/>
          <a:srcRect/>
          <a:stretch>
            <a:fillRect/>
          </a:stretch>
        </a:blipFill>
        <a:effectLst/>
      </p:bgPr>
    </p:bg>
    <p:spTree>
      <p:nvGrpSpPr>
        <p:cNvPr id="1" name=""/>
        <p:cNvGrpSpPr/>
        <p:nvPr/>
      </p:nvGrpSpPr>
      <p:grpSpPr>
        <a:xfrm>
          <a:off x="0" y="0"/>
          <a:ext cx="0" cy="0"/>
          <a:chOff x="0" y="0"/>
          <a:chExt cx="0" cy="0"/>
        </a:xfrm>
      </p:grpSpPr>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4.xml"/></Relationships>
</file>

<file path=ppt/slides/_rels/slide48.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8" Type="http://schemas.openxmlformats.org/officeDocument/2006/relationships/notesSlide" Target="../notesSlides/notesSlide21.xml"/><Relationship Id="rId27" Type="http://schemas.openxmlformats.org/officeDocument/2006/relationships/slideLayout" Target="../slideLayouts/slideLayout11.xml"/><Relationship Id="rId26" Type="http://schemas.openxmlformats.org/officeDocument/2006/relationships/image" Target="../media/image31.png"/><Relationship Id="rId25" Type="http://schemas.openxmlformats.org/officeDocument/2006/relationships/tags" Target="../tags/tag29.xml"/><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tags" Target="../tags/tag6.xml"/><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3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32.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image" Target="../media/image32.png"/></Relationships>
</file>

<file path=ppt/slides/_rels/slide58.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8" Type="http://schemas.openxmlformats.org/officeDocument/2006/relationships/notesSlide" Target="../notesSlides/notesSlide26.xml"/><Relationship Id="rId27" Type="http://schemas.openxmlformats.org/officeDocument/2006/relationships/slideLayout" Target="../slideLayouts/slideLayout11.xml"/><Relationship Id="rId26" Type="http://schemas.openxmlformats.org/officeDocument/2006/relationships/image" Target="../media/image32.png"/><Relationship Id="rId25" Type="http://schemas.openxmlformats.org/officeDocument/2006/relationships/tags" Target="../tags/tag72.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tags" Target="../tags/tag49.xml"/><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tags" Target="../tags/tag4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xml"/><Relationship Id="rId1" Type="http://schemas.openxmlformats.org/officeDocument/2006/relationships/tags" Target="../tags/tag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tags" Target="../tags/tag7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7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chart" Target="../charts/chart5.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image" Target="../media/image3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36.jpeg"/><Relationship Id="rId1"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77360"/>
            </a:gs>
            <a:gs pos="86000">
              <a:srgbClr val="177360"/>
            </a:gs>
          </a:gsLst>
          <a:lin ang="18900000" scaled="1"/>
          <a:tileRect/>
        </a:gradFill>
        <a:effectLst/>
      </p:bgPr>
    </p:bg>
    <p:spTree>
      <p:nvGrpSpPr>
        <p:cNvPr id="1" name=""/>
        <p:cNvGrpSpPr/>
        <p:nvPr/>
      </p:nvGrpSpPr>
      <p:grpSpPr>
        <a:xfrm>
          <a:off x="0" y="0"/>
          <a:ext cx="0" cy="0"/>
          <a:chOff x="0" y="0"/>
          <a:chExt cx="0" cy="0"/>
        </a:xfrm>
      </p:grpSpPr>
      <p:sp>
        <p:nvSpPr>
          <p:cNvPr id="5" name="标题 4"/>
          <p:cNvSpPr>
            <a:spLocks noGrp="1"/>
          </p:cNvSpPr>
          <p:nvPr>
            <p:ph type="ctrTitle" hasCustomPrompt="1"/>
          </p:nvPr>
        </p:nvSpPr>
        <p:spPr>
          <a:xfrm>
            <a:off x="246289" y="1121454"/>
            <a:ext cx="5235076" cy="1820767"/>
          </a:xfrm>
        </p:spPr>
        <p:txBody>
          <a:bodyPr>
            <a:normAutofit/>
          </a:bodyPr>
          <a:lstStyle/>
          <a:p>
            <a:r>
              <a:rPr lang="zh-CN" altLang="en-US" sz="4800" dirty="0"/>
              <a:t>尚硅谷大模型技术</a:t>
            </a:r>
            <a:endParaRPr lang="en-US" sz="4800" dirty="0"/>
          </a:p>
        </p:txBody>
      </p:sp>
      <p:sp>
        <p:nvSpPr>
          <p:cNvPr id="9" name="副标题 8"/>
          <p:cNvSpPr>
            <a:spLocks noGrp="1"/>
          </p:cNvSpPr>
          <p:nvPr>
            <p:ph type="subTitle" sz="quarter" idx="1" hasCustomPrompt="1"/>
          </p:nvPr>
        </p:nvSpPr>
        <p:spPr>
          <a:xfrm>
            <a:off x="417779" y="3504250"/>
            <a:ext cx="4089401" cy="1189851"/>
          </a:xfrm>
        </p:spPr>
        <p:txBody>
          <a:bodyPr/>
          <a:lstStyle/>
          <a:p>
            <a:r>
              <a:rPr lang="zh-CN" altLang="en-US" dirty="0"/>
              <a:t>从数据分析基础到实战应用，掌握NumPy与Pandas的核心功能</a:t>
            </a:r>
            <a:endParaRPr lang="en-US" dirty="0"/>
          </a:p>
        </p:txBody>
      </p:sp>
      <p:sp>
        <p:nvSpPr>
          <p:cNvPr id="4" name="文本占位符 3"/>
          <p:cNvSpPr>
            <a:spLocks noGrp="1"/>
          </p:cNvSpPr>
          <p:nvPr>
            <p:ph type="body" sz="quarter" idx="13" hasCustomPrompt="1"/>
          </p:nvPr>
        </p:nvSpPr>
        <p:spPr>
          <a:xfrm>
            <a:off x="522177" y="4979131"/>
            <a:ext cx="4089402" cy="276999"/>
          </a:xfrm>
        </p:spPr>
        <p:txBody>
          <a:bodyPr/>
          <a:lstStyle/>
          <a:p>
            <a:r>
              <a:rPr lang="zh-CN" altLang="en-US" dirty="0"/>
              <a:t>木棉老师</a:t>
            </a:r>
            <a:endParaRPr lang="en-US" dirty="0"/>
          </a:p>
        </p:txBody>
      </p:sp>
      <p:cxnSp>
        <p:nvCxnSpPr>
          <p:cNvPr id="8" name="直接连接符 7"/>
          <p:cNvCxnSpPr/>
          <p:nvPr/>
        </p:nvCxnSpPr>
        <p:spPr>
          <a:xfrm>
            <a:off x="417779" y="3223235"/>
            <a:ext cx="2580602" cy="0"/>
          </a:xfrm>
          <a:prstGeom prst="line">
            <a:avLst/>
          </a:prstGeom>
          <a:ln w="44450">
            <a:solidFill>
              <a:srgbClr val="E3A237"/>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4372"/>
            <a:ext cx="3112422" cy="461665"/>
          </a:xfrm>
          <a:prstGeom prst="rect">
            <a:avLst/>
          </a:prstGeom>
          <a:noFill/>
          <a:effectLst/>
        </p:spPr>
        <p:txBody>
          <a:bodyPr wrap="square" anchor="ctr">
            <a:spAutoFit/>
          </a:bodyPr>
          <a:lstStyle/>
          <a:p>
            <a:r>
              <a:rPr lang="en-US" altLang="zh-CN" sz="2400" b="1" dirty="0">
                <a:solidFill>
                  <a:srgbClr val="177360"/>
                </a:solidFill>
                <a:sym typeface="Arial" panose="020B0604020202090204" pitchFamily="34" charset="0"/>
              </a:rPr>
              <a:t>Anaconda</a:t>
            </a:r>
            <a:r>
              <a:rPr lang="zh-CN" altLang="en-US" sz="2400" b="1" dirty="0">
                <a:solidFill>
                  <a:srgbClr val="177360"/>
                </a:solidFill>
                <a:sym typeface="Arial" panose="020B0604020202090204" pitchFamily="34" charset="0"/>
              </a:rPr>
              <a:t>简介</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73343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1.2 Anaconda</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安装</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grpSp>
        <p:nvGrpSpPr>
          <p:cNvPr id="18" name="组合 17"/>
          <p:cNvGrpSpPr/>
          <p:nvPr/>
        </p:nvGrpSpPr>
        <p:grpSpPr>
          <a:xfrm>
            <a:off x="660400" y="2354898"/>
            <a:ext cx="11152371" cy="678056"/>
            <a:chOff x="660400" y="2062798"/>
            <a:chExt cx="11152371" cy="678056"/>
          </a:xfrm>
        </p:grpSpPr>
        <p:sp>
          <p:nvSpPr>
            <p:cNvPr id="37" name="ComponentBackground1"/>
            <p:cNvSpPr/>
            <p:nvPr/>
          </p:nvSpPr>
          <p:spPr>
            <a:xfrm>
              <a:off x="660400" y="2062799"/>
              <a:ext cx="2890520" cy="678053"/>
            </a:xfrm>
            <a:prstGeom prst="roundRect">
              <a:avLst>
                <a:gd name="adj" fmla="val 50000"/>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38" name="组合 37"/>
            <p:cNvGrpSpPr/>
            <p:nvPr/>
          </p:nvGrpSpPr>
          <p:grpSpPr>
            <a:xfrm>
              <a:off x="779820" y="2153762"/>
              <a:ext cx="496130" cy="496128"/>
              <a:chOff x="4961470" y="7196086"/>
              <a:chExt cx="410200" cy="410198"/>
            </a:xfrm>
          </p:grpSpPr>
          <p:sp>
            <p:nvSpPr>
              <p:cNvPr id="42" name="IconBackground1"/>
              <p:cNvSpPr/>
              <p:nvPr/>
            </p:nvSpPr>
            <p:spPr>
              <a:xfrm>
                <a:off x="4961470" y="7196086"/>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43" name="Icon1"/>
              <p:cNvSpPr/>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sp>
          <p:nvSpPr>
            <p:cNvPr id="39" name="Bullet1"/>
            <p:cNvSpPr txBox="1"/>
            <p:nvPr/>
          </p:nvSpPr>
          <p:spPr>
            <a:xfrm>
              <a:off x="1275951" y="2221175"/>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方便安装</a:t>
              </a:r>
              <a:endParaRPr kumimoji="0" lang="en-US" altLang="zh-CN"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sp>
          <p:nvSpPr>
            <p:cNvPr id="40" name="Shape1"/>
            <p:cNvSpPr/>
            <p:nvPr/>
          </p:nvSpPr>
          <p:spPr>
            <a:xfrm>
              <a:off x="3700224" y="2153763"/>
              <a:ext cx="567724" cy="496126"/>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ea"/>
                <a:sym typeface="+mn-lt"/>
              </a:endParaRPr>
            </a:p>
          </p:txBody>
        </p:sp>
        <p:sp>
          <p:nvSpPr>
            <p:cNvPr id="41" name="Text1"/>
            <p:cNvSpPr/>
            <p:nvPr/>
          </p:nvSpPr>
          <p:spPr>
            <a:xfrm>
              <a:off x="4417252" y="2062798"/>
              <a:ext cx="7395519" cy="678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就像安装一个应用程序一样简单，它为您预先安装好了许多常用的工具，无需单独配置</a:t>
              </a:r>
              <a:r>
                <a:rPr kumimoji="1" lang="zh-CN" altLang="en-US" sz="1400" dirty="0">
                  <a:solidFill>
                    <a:srgbClr val="000000"/>
                  </a:solidFill>
                  <a:latin typeface="Arial" panose="020B0604020202090204"/>
                  <a:ea typeface="微软雅黑"/>
                  <a:cs typeface="+mn-ea"/>
                  <a:sym typeface="+mn-lt"/>
                </a:rPr>
                <a:t>。</a:t>
              </a:r>
              <a:endPar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19" name="组合 18"/>
          <p:cNvGrpSpPr/>
          <p:nvPr/>
        </p:nvGrpSpPr>
        <p:grpSpPr>
          <a:xfrm>
            <a:off x="660400" y="3123011"/>
            <a:ext cx="11152371" cy="701526"/>
            <a:chOff x="660400" y="3581915"/>
            <a:chExt cx="11152371" cy="701526"/>
          </a:xfrm>
        </p:grpSpPr>
        <p:grpSp>
          <p:nvGrpSpPr>
            <p:cNvPr id="29" name="组合 28"/>
            <p:cNvGrpSpPr/>
            <p:nvPr/>
          </p:nvGrpSpPr>
          <p:grpSpPr>
            <a:xfrm>
              <a:off x="660400" y="3605388"/>
              <a:ext cx="2890520" cy="678053"/>
              <a:chOff x="1964602" y="1769935"/>
              <a:chExt cx="3883326" cy="910943"/>
            </a:xfrm>
          </p:grpSpPr>
          <p:sp>
            <p:nvSpPr>
              <p:cNvPr id="33" name="ComponentBackground2"/>
              <p:cNvSpPr/>
              <p:nvPr/>
            </p:nvSpPr>
            <p:spPr>
              <a:xfrm>
                <a:off x="1964602" y="1769935"/>
                <a:ext cx="3883326" cy="910943"/>
              </a:xfrm>
              <a:prstGeom prst="roundRect">
                <a:avLst>
                  <a:gd name="adj" fmla="val 50000"/>
                </a:avLst>
              </a:prstGeom>
              <a:solidFill>
                <a:schemeClr val="accent2">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34" name="组合 33"/>
              <p:cNvGrpSpPr/>
              <p:nvPr/>
            </p:nvGrpSpPr>
            <p:grpSpPr>
              <a:xfrm>
                <a:off x="2125039" y="1892141"/>
                <a:ext cx="666536" cy="666533"/>
                <a:chOff x="4961470" y="7196086"/>
                <a:chExt cx="410200" cy="410198"/>
              </a:xfrm>
            </p:grpSpPr>
            <p:sp>
              <p:nvSpPr>
                <p:cNvPr id="35" name="IconBackground2"/>
                <p:cNvSpPr/>
                <p:nvPr/>
              </p:nvSpPr>
              <p:spPr>
                <a:xfrm>
                  <a:off x="4961470" y="7196086"/>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36" name="Icon2"/>
                <p:cNvSpPr/>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30" name="Bullet2"/>
            <p:cNvSpPr txBox="1"/>
            <p:nvPr/>
          </p:nvSpPr>
          <p:spPr>
            <a:xfrm>
              <a:off x="1275951" y="3763764"/>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包管理器</a:t>
              </a:r>
              <a:endParaRPr kumimoji="0" lang="en-US" altLang="zh-CN"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sp>
          <p:nvSpPr>
            <p:cNvPr id="31" name="Shape2"/>
            <p:cNvSpPr/>
            <p:nvPr/>
          </p:nvSpPr>
          <p:spPr>
            <a:xfrm>
              <a:off x="3700224" y="3664770"/>
              <a:ext cx="567724" cy="496126"/>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ea"/>
                <a:sym typeface="+mn-lt"/>
              </a:endParaRPr>
            </a:p>
          </p:txBody>
        </p:sp>
        <p:sp>
          <p:nvSpPr>
            <p:cNvPr id="32" name="Text2"/>
            <p:cNvSpPr/>
            <p:nvPr/>
          </p:nvSpPr>
          <p:spPr>
            <a:xfrm>
              <a:off x="4417253" y="3581915"/>
              <a:ext cx="7395518" cy="678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包含一个名为 </a:t>
              </a:r>
              <a:r>
                <a:rPr kumimoji="1" lang="en-US" altLang="zh-CN" sz="1400" b="0" i="0" u="none" strike="noStrike" kern="1200" cap="none" spc="0" normalizeH="0" baseline="0" noProof="0" dirty="0" err="1">
                  <a:ln>
                    <a:noFill/>
                  </a:ln>
                  <a:solidFill>
                    <a:srgbClr val="000000"/>
                  </a:solidFill>
                  <a:effectLst/>
                  <a:uLnTx/>
                  <a:uFillTx/>
                  <a:latin typeface="Arial" panose="020B0604020202090204"/>
                  <a:ea typeface="微软雅黑"/>
                  <a:cs typeface="+mn-ea"/>
                  <a:sym typeface="+mn-lt"/>
                </a:rPr>
                <a:t>Conda</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 </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的包管理器，用于安装、更新和管理软件包。</a:t>
              </a:r>
              <a:endPar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20" name="组合 19"/>
          <p:cNvGrpSpPr/>
          <p:nvPr/>
        </p:nvGrpSpPr>
        <p:grpSpPr>
          <a:xfrm>
            <a:off x="660400" y="3903962"/>
            <a:ext cx="11152371" cy="678056"/>
            <a:chOff x="660400" y="5116394"/>
            <a:chExt cx="11152371" cy="678056"/>
          </a:xfrm>
        </p:grpSpPr>
        <p:grpSp>
          <p:nvGrpSpPr>
            <p:cNvPr id="21" name="组合 20"/>
            <p:cNvGrpSpPr/>
            <p:nvPr/>
          </p:nvGrpSpPr>
          <p:grpSpPr>
            <a:xfrm>
              <a:off x="660400" y="5116397"/>
              <a:ext cx="2890520" cy="678053"/>
              <a:chOff x="1964602" y="1769935"/>
              <a:chExt cx="3883326" cy="910943"/>
            </a:xfrm>
          </p:grpSpPr>
          <p:sp>
            <p:nvSpPr>
              <p:cNvPr id="25" name="ComponentBackground3"/>
              <p:cNvSpPr/>
              <p:nvPr/>
            </p:nvSpPr>
            <p:spPr>
              <a:xfrm>
                <a:off x="1964602" y="1769935"/>
                <a:ext cx="3883326" cy="910943"/>
              </a:xfrm>
              <a:prstGeom prst="roundRect">
                <a:avLst>
                  <a:gd name="adj" fmla="val 50000"/>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26" name="组合 25"/>
              <p:cNvGrpSpPr/>
              <p:nvPr/>
            </p:nvGrpSpPr>
            <p:grpSpPr>
              <a:xfrm>
                <a:off x="2125039" y="1892141"/>
                <a:ext cx="666536" cy="666533"/>
                <a:chOff x="4961470" y="7196086"/>
                <a:chExt cx="410200" cy="410198"/>
              </a:xfrm>
            </p:grpSpPr>
            <p:sp>
              <p:nvSpPr>
                <p:cNvPr id="27" name="IconBackground3"/>
                <p:cNvSpPr/>
                <p:nvPr/>
              </p:nvSpPr>
              <p:spPr>
                <a:xfrm>
                  <a:off x="4961470" y="7196086"/>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28" name="Icon3"/>
                <p:cNvSpPr/>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22" name="Bullet3"/>
            <p:cNvSpPr txBox="1"/>
            <p:nvPr/>
          </p:nvSpPr>
          <p:spPr>
            <a:xfrm>
              <a:off x="1275951" y="5274773"/>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环境管理</a:t>
              </a:r>
              <a:endParaRPr kumimoji="0" lang="en-US" altLang="zh-CN"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sp>
          <p:nvSpPr>
            <p:cNvPr id="23" name="Shape3"/>
            <p:cNvSpPr/>
            <p:nvPr/>
          </p:nvSpPr>
          <p:spPr>
            <a:xfrm>
              <a:off x="3700224" y="5207360"/>
              <a:ext cx="567724" cy="496126"/>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ea"/>
                <a:sym typeface="+mn-lt"/>
              </a:endParaRPr>
            </a:p>
          </p:txBody>
        </p:sp>
        <p:sp>
          <p:nvSpPr>
            <p:cNvPr id="24" name="Text3"/>
            <p:cNvSpPr/>
            <p:nvPr/>
          </p:nvSpPr>
          <p:spPr>
            <a:xfrm>
              <a:off x="4417253" y="5116394"/>
              <a:ext cx="7395518" cy="678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可以轻松地创建和管理多个独立的 </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Python </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环境，比如可以安装 </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python2 </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和 </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python3 </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环境，实现自由切换。</a:t>
              </a:r>
              <a:endPar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47" name="组合 46"/>
          <p:cNvGrpSpPr/>
          <p:nvPr/>
        </p:nvGrpSpPr>
        <p:grpSpPr>
          <a:xfrm>
            <a:off x="627281" y="4671019"/>
            <a:ext cx="10937438" cy="701526"/>
            <a:chOff x="660400" y="3581915"/>
            <a:chExt cx="10937438" cy="701526"/>
          </a:xfrm>
        </p:grpSpPr>
        <p:grpSp>
          <p:nvGrpSpPr>
            <p:cNvPr id="48" name="组合 47"/>
            <p:cNvGrpSpPr/>
            <p:nvPr/>
          </p:nvGrpSpPr>
          <p:grpSpPr>
            <a:xfrm>
              <a:off x="660400" y="3605388"/>
              <a:ext cx="2890520" cy="678053"/>
              <a:chOff x="1964602" y="1769935"/>
              <a:chExt cx="3883326" cy="910943"/>
            </a:xfrm>
          </p:grpSpPr>
          <p:sp>
            <p:nvSpPr>
              <p:cNvPr id="52" name="ComponentBackground2"/>
              <p:cNvSpPr/>
              <p:nvPr/>
            </p:nvSpPr>
            <p:spPr>
              <a:xfrm>
                <a:off x="1964602" y="1769935"/>
                <a:ext cx="3883326" cy="910943"/>
              </a:xfrm>
              <a:prstGeom prst="roundRect">
                <a:avLst>
                  <a:gd name="adj" fmla="val 50000"/>
                </a:avLst>
              </a:prstGeom>
              <a:solidFill>
                <a:schemeClr val="accent2">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53" name="组合 52"/>
              <p:cNvGrpSpPr/>
              <p:nvPr/>
            </p:nvGrpSpPr>
            <p:grpSpPr>
              <a:xfrm>
                <a:off x="2125039" y="1892141"/>
                <a:ext cx="666536" cy="666533"/>
                <a:chOff x="4961470" y="7196086"/>
                <a:chExt cx="410200" cy="410198"/>
              </a:xfrm>
            </p:grpSpPr>
            <p:sp>
              <p:nvSpPr>
                <p:cNvPr id="54" name="IconBackground2"/>
                <p:cNvSpPr/>
                <p:nvPr/>
              </p:nvSpPr>
              <p:spPr>
                <a:xfrm>
                  <a:off x="4961470" y="7196086"/>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55" name="Icon2"/>
                <p:cNvSpPr/>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49" name="Bullet2"/>
            <p:cNvSpPr txBox="1"/>
            <p:nvPr/>
          </p:nvSpPr>
          <p:spPr>
            <a:xfrm>
              <a:off x="1275951" y="3763764"/>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集成工具和库</a:t>
              </a:r>
              <a:endParaRPr kumimoji="0" lang="en-US" altLang="zh-CN"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sp>
          <p:nvSpPr>
            <p:cNvPr id="50" name="Shape2"/>
            <p:cNvSpPr/>
            <p:nvPr/>
          </p:nvSpPr>
          <p:spPr>
            <a:xfrm>
              <a:off x="3700224" y="3664770"/>
              <a:ext cx="567724" cy="496126"/>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ea"/>
                <a:sym typeface="+mn-lt"/>
              </a:endParaRPr>
            </a:p>
          </p:txBody>
        </p:sp>
        <p:sp>
          <p:nvSpPr>
            <p:cNvPr id="51" name="Text2"/>
            <p:cNvSpPr/>
            <p:nvPr/>
          </p:nvSpPr>
          <p:spPr>
            <a:xfrm>
              <a:off x="4417253" y="3581915"/>
              <a:ext cx="7180585" cy="678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捆绑了许多用于数据科学、机器学习和科学计算的重要工具和库，如 </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NumPy</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Pandas</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Matplotlib</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SciPy</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Scikit-learn </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等</a:t>
              </a:r>
              <a:endPar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56" name="组合 55"/>
          <p:cNvGrpSpPr/>
          <p:nvPr/>
        </p:nvGrpSpPr>
        <p:grpSpPr>
          <a:xfrm>
            <a:off x="705403" y="5621230"/>
            <a:ext cx="10706763" cy="678056"/>
            <a:chOff x="660400" y="5116394"/>
            <a:chExt cx="10706763" cy="678056"/>
          </a:xfrm>
        </p:grpSpPr>
        <p:grpSp>
          <p:nvGrpSpPr>
            <p:cNvPr id="57" name="组合 56"/>
            <p:cNvGrpSpPr/>
            <p:nvPr/>
          </p:nvGrpSpPr>
          <p:grpSpPr>
            <a:xfrm>
              <a:off x="660400" y="5116397"/>
              <a:ext cx="2890520" cy="678053"/>
              <a:chOff x="1964602" y="1769935"/>
              <a:chExt cx="3883326" cy="910943"/>
            </a:xfrm>
          </p:grpSpPr>
          <p:sp>
            <p:nvSpPr>
              <p:cNvPr id="61" name="ComponentBackground3"/>
              <p:cNvSpPr/>
              <p:nvPr/>
            </p:nvSpPr>
            <p:spPr>
              <a:xfrm>
                <a:off x="1964602" y="1769935"/>
                <a:ext cx="3883326" cy="910943"/>
              </a:xfrm>
              <a:prstGeom prst="roundRect">
                <a:avLst>
                  <a:gd name="adj" fmla="val 50000"/>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62" name="组合 61"/>
              <p:cNvGrpSpPr/>
              <p:nvPr/>
            </p:nvGrpSpPr>
            <p:grpSpPr>
              <a:xfrm>
                <a:off x="2125039" y="1892141"/>
                <a:ext cx="666536" cy="666533"/>
                <a:chOff x="4961470" y="7196086"/>
                <a:chExt cx="410200" cy="410198"/>
              </a:xfrm>
            </p:grpSpPr>
            <p:sp>
              <p:nvSpPr>
                <p:cNvPr id="63" name="IconBackground3"/>
                <p:cNvSpPr/>
                <p:nvPr/>
              </p:nvSpPr>
              <p:spPr>
                <a:xfrm>
                  <a:off x="4961470" y="7196086"/>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64" name="Icon3"/>
                <p:cNvSpPr/>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58" name="Bullet3"/>
            <p:cNvSpPr txBox="1"/>
            <p:nvPr/>
          </p:nvSpPr>
          <p:spPr>
            <a:xfrm>
              <a:off x="1275951" y="5274773"/>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跨平台性</a:t>
              </a:r>
              <a:endParaRPr kumimoji="0" lang="en-US" altLang="zh-CN"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sp>
          <p:nvSpPr>
            <p:cNvPr id="59" name="Shape3"/>
            <p:cNvSpPr/>
            <p:nvPr/>
          </p:nvSpPr>
          <p:spPr>
            <a:xfrm>
              <a:off x="3700224" y="5207360"/>
              <a:ext cx="567724" cy="496126"/>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90204"/>
                <a:ea typeface="微软雅黑"/>
                <a:cs typeface="+mn-ea"/>
                <a:sym typeface="+mn-lt"/>
              </a:endParaRPr>
            </a:p>
          </p:txBody>
        </p:sp>
        <p:sp>
          <p:nvSpPr>
            <p:cNvPr id="60" name="Text3"/>
            <p:cNvSpPr/>
            <p:nvPr/>
          </p:nvSpPr>
          <p:spPr>
            <a:xfrm>
              <a:off x="4342822" y="5116394"/>
              <a:ext cx="7024341" cy="678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可在</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Windows</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macOS</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和 </a:t>
              </a:r>
              <a:r>
                <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Linux</a:t>
              </a:r>
              <a:r>
                <a:rPr kumimoji="1" lang="zh-CN" altLang="en-US"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等操作系统上运行，使其成为一个跨平台的解决方案。</a:t>
              </a:r>
              <a:endPar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4372"/>
            <a:ext cx="3112422" cy="461665"/>
          </a:xfrm>
          <a:prstGeom prst="rect">
            <a:avLst/>
          </a:prstGeom>
          <a:noFill/>
          <a:effectLst/>
        </p:spPr>
        <p:txBody>
          <a:bodyPr wrap="square" anchor="ctr">
            <a:spAutoFit/>
          </a:bodyPr>
          <a:lstStyle/>
          <a:p>
            <a:r>
              <a:rPr lang="en-US" altLang="zh-CN" sz="2400" b="1" dirty="0">
                <a:solidFill>
                  <a:srgbClr val="177360"/>
                </a:solidFill>
                <a:sym typeface="Arial" panose="020B0604020202090204" pitchFamily="34" charset="0"/>
              </a:rPr>
              <a:t>Anaconda</a:t>
            </a:r>
            <a:r>
              <a:rPr lang="zh-CN" altLang="en-US" sz="2400" b="1" dirty="0">
                <a:solidFill>
                  <a:srgbClr val="177360"/>
                </a:solidFill>
                <a:sym typeface="Arial" panose="020B0604020202090204" pitchFamily="34" charset="0"/>
              </a:rPr>
              <a:t>简介</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73343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1.2 Anaconda</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安装</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65" name="矩形: 圆角 64"/>
          <p:cNvSpPr/>
          <p:nvPr/>
        </p:nvSpPr>
        <p:spPr>
          <a:xfrm>
            <a:off x="1918932" y="1941824"/>
            <a:ext cx="8157687"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66" name="表格 65"/>
          <p:cNvGraphicFramePr>
            <a:graphicFrameLocks noGrp="1"/>
          </p:cNvGraphicFramePr>
          <p:nvPr/>
        </p:nvGraphicFramePr>
        <p:xfrm>
          <a:off x="2596489" y="2740428"/>
          <a:ext cx="6886829" cy="3525948"/>
        </p:xfrm>
        <a:graphic>
          <a:graphicData uri="http://schemas.openxmlformats.org/drawingml/2006/table">
            <a:tbl>
              <a:tblPr>
                <a:tableStyleId>{5C22544A-7EE6-4342-B048-85BDC9FD1C3A}</a:tableStyleId>
              </a:tblPr>
              <a:tblGrid>
                <a:gridCol w="1187361"/>
                <a:gridCol w="2849942"/>
                <a:gridCol w="2849526"/>
              </a:tblGrid>
              <a:tr h="587658">
                <a:tc>
                  <a:txBody>
                    <a:bodyPr/>
                    <a:lstStyle/>
                    <a:p>
                      <a:pPr algn="l" fontAlgn="t"/>
                      <a:r>
                        <a:rPr lang="zh-CN" altLang="en-US" sz="1400" dirty="0">
                          <a:effectLst/>
                          <a:latin typeface="+mn-ea"/>
                          <a:ea typeface="+mn-ea"/>
                        </a:rPr>
                        <a:t>对比维度</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a:effectLst/>
                          <a:latin typeface="+mn-ea"/>
                          <a:ea typeface="+mn-ea"/>
                        </a:rPr>
                        <a:t>Anaconda</a:t>
                      </a:r>
                      <a:r>
                        <a:rPr lang="zh-CN" altLang="en-US" sz="1400" dirty="0">
                          <a:effectLst/>
                          <a:latin typeface="+mn-ea"/>
                          <a:ea typeface="+mn-ea"/>
                        </a:rPr>
                        <a:t>方案</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400" dirty="0">
                          <a:effectLst/>
                          <a:latin typeface="+mn-ea"/>
                          <a:ea typeface="+mn-ea"/>
                        </a:rPr>
                        <a:t>原生</a:t>
                      </a:r>
                      <a:r>
                        <a:rPr lang="en-US" sz="1400" dirty="0" err="1">
                          <a:effectLst/>
                          <a:latin typeface="+mn-ea"/>
                          <a:ea typeface="+mn-ea"/>
                        </a:rPr>
                        <a:t>Python+pip</a:t>
                      </a:r>
                      <a:r>
                        <a:rPr lang="zh-CN" altLang="en-US" sz="1400" dirty="0">
                          <a:effectLst/>
                          <a:latin typeface="+mn-ea"/>
                          <a:ea typeface="+mn-ea"/>
                        </a:rPr>
                        <a:t>方案</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87658">
                <a:tc>
                  <a:txBody>
                    <a:bodyPr/>
                    <a:lstStyle/>
                    <a:p>
                      <a:pPr fontAlgn="t"/>
                      <a:r>
                        <a:rPr lang="zh-CN" altLang="en-US" sz="1400" b="1" dirty="0">
                          <a:effectLst/>
                          <a:latin typeface="+mn-ea"/>
                          <a:ea typeface="+mn-ea"/>
                        </a:rPr>
                        <a:t>安装难度</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dirty="0">
                          <a:effectLst/>
                          <a:latin typeface="+mn-ea"/>
                          <a:ea typeface="+mn-ea"/>
                        </a:rPr>
                        <a:t>一键安装所有工具</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dirty="0">
                          <a:effectLst/>
                          <a:latin typeface="+mn-ea"/>
                          <a:ea typeface="+mn-ea"/>
                        </a:rPr>
                        <a:t> 需手动装每个库</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87658">
                <a:tc>
                  <a:txBody>
                    <a:bodyPr/>
                    <a:lstStyle/>
                    <a:p>
                      <a:pPr fontAlgn="t"/>
                      <a:r>
                        <a:rPr lang="zh-CN" altLang="en-US" sz="1400" b="1">
                          <a:effectLst/>
                          <a:latin typeface="+mn-ea"/>
                          <a:ea typeface="+mn-ea"/>
                        </a:rPr>
                        <a:t>依赖管理</a:t>
                      </a:r>
                      <a:endParaRPr lang="zh-CN" altLang="en-US" sz="14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altLang="zh-CN" sz="1400" dirty="0" err="1">
                          <a:effectLst/>
                          <a:latin typeface="+mn-ea"/>
                          <a:ea typeface="+mn-ea"/>
                        </a:rPr>
                        <a:t>Conda</a:t>
                      </a:r>
                      <a:r>
                        <a:rPr lang="zh-CN" altLang="en-US" sz="1400" dirty="0">
                          <a:effectLst/>
                          <a:latin typeface="+mn-ea"/>
                          <a:ea typeface="+mn-ea"/>
                        </a:rPr>
                        <a:t>自动解决依赖冲突</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altLang="zh-CN" sz="1400" dirty="0">
                          <a:effectLst/>
                          <a:latin typeface="+mn-ea"/>
                          <a:ea typeface="+mn-ea"/>
                        </a:rPr>
                        <a:t>pip</a:t>
                      </a:r>
                      <a:r>
                        <a:rPr lang="zh-CN" altLang="en-US" sz="1400" dirty="0">
                          <a:effectLst/>
                          <a:latin typeface="+mn-ea"/>
                          <a:ea typeface="+mn-ea"/>
                        </a:rPr>
                        <a:t>可能遇到版本兼容问题</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87658">
                <a:tc>
                  <a:txBody>
                    <a:bodyPr/>
                    <a:lstStyle/>
                    <a:p>
                      <a:pPr fontAlgn="t"/>
                      <a:r>
                        <a:rPr lang="zh-CN" altLang="en-US" sz="1400" b="1">
                          <a:effectLst/>
                          <a:latin typeface="+mn-ea"/>
                          <a:ea typeface="+mn-ea"/>
                        </a:rPr>
                        <a:t>磁盘占用</a:t>
                      </a:r>
                      <a:endParaRPr lang="zh-CN" altLang="en-US" sz="14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dirty="0">
                          <a:effectLst/>
                          <a:latin typeface="+mn-ea"/>
                          <a:ea typeface="+mn-ea"/>
                        </a:rPr>
                        <a:t>较大（</a:t>
                      </a:r>
                      <a:r>
                        <a:rPr lang="en-US" altLang="zh-CN" sz="1400" dirty="0">
                          <a:effectLst/>
                          <a:latin typeface="+mn-ea"/>
                          <a:ea typeface="+mn-ea"/>
                        </a:rPr>
                        <a:t>3GB+</a:t>
                      </a:r>
                      <a:r>
                        <a:rPr lang="zh-CN" altLang="en-US" sz="1400" dirty="0">
                          <a:effectLst/>
                          <a:latin typeface="+mn-ea"/>
                          <a:ea typeface="+mn-ea"/>
                        </a:rPr>
                        <a:t>基础包）</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dirty="0">
                          <a:effectLst/>
                          <a:latin typeface="+mn-ea"/>
                          <a:ea typeface="+mn-ea"/>
                        </a:rPr>
                        <a:t>可按需安装（最小仅几十</a:t>
                      </a:r>
                      <a:r>
                        <a:rPr lang="en-US" altLang="zh-CN" sz="1400" dirty="0">
                          <a:effectLst/>
                          <a:latin typeface="+mn-ea"/>
                          <a:ea typeface="+mn-ea"/>
                        </a:rPr>
                        <a:t>MB</a:t>
                      </a:r>
                      <a:r>
                        <a:rPr lang="zh-CN" altLang="en-US" sz="1400" dirty="0">
                          <a:effectLst/>
                          <a:latin typeface="+mn-ea"/>
                          <a:ea typeface="+mn-ea"/>
                        </a:rPr>
                        <a:t>）</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87658">
                <a:tc>
                  <a:txBody>
                    <a:bodyPr/>
                    <a:lstStyle/>
                    <a:p>
                      <a:pPr fontAlgn="t"/>
                      <a:r>
                        <a:rPr lang="zh-CN" altLang="en-US" sz="1400" b="1">
                          <a:effectLst/>
                          <a:latin typeface="+mn-ea"/>
                          <a:ea typeface="+mn-ea"/>
                        </a:rPr>
                        <a:t>适用场景</a:t>
                      </a:r>
                      <a:endParaRPr lang="zh-CN" altLang="en-US" sz="14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a:effectLst/>
                          <a:latin typeface="+mn-ea"/>
                          <a:ea typeface="+mn-ea"/>
                        </a:rPr>
                        <a:t>初学者</a:t>
                      </a:r>
                      <a:r>
                        <a:rPr lang="en-US" altLang="zh-CN" sz="1400">
                          <a:effectLst/>
                          <a:latin typeface="+mn-ea"/>
                          <a:ea typeface="+mn-ea"/>
                        </a:rPr>
                        <a:t>/</a:t>
                      </a:r>
                      <a:r>
                        <a:rPr lang="zh-CN" altLang="en-US" sz="1400">
                          <a:effectLst/>
                          <a:latin typeface="+mn-ea"/>
                          <a:ea typeface="+mn-ea"/>
                        </a:rPr>
                        <a:t>快速开始数据分析</a:t>
                      </a:r>
                      <a:endParaRPr lang="zh-CN" altLang="en-US" sz="14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dirty="0">
                          <a:effectLst/>
                          <a:latin typeface="+mn-ea"/>
                          <a:ea typeface="+mn-ea"/>
                        </a:rPr>
                        <a:t>开发者</a:t>
                      </a:r>
                      <a:r>
                        <a:rPr lang="en-US" altLang="zh-CN" sz="1400" dirty="0">
                          <a:effectLst/>
                          <a:latin typeface="+mn-ea"/>
                          <a:ea typeface="+mn-ea"/>
                        </a:rPr>
                        <a:t>/</a:t>
                      </a:r>
                      <a:r>
                        <a:rPr lang="zh-CN" altLang="en-US" sz="1400" dirty="0">
                          <a:effectLst/>
                          <a:latin typeface="+mn-ea"/>
                          <a:ea typeface="+mn-ea"/>
                        </a:rPr>
                        <a:t>需要精确控制环境</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87658">
                <a:tc>
                  <a:txBody>
                    <a:bodyPr/>
                    <a:lstStyle/>
                    <a:p>
                      <a:pPr fontAlgn="t"/>
                      <a:r>
                        <a:rPr lang="zh-CN" altLang="en-US" sz="1400" b="1">
                          <a:effectLst/>
                          <a:latin typeface="+mn-ea"/>
                          <a:ea typeface="+mn-ea"/>
                        </a:rPr>
                        <a:t>典型案例</a:t>
                      </a:r>
                      <a:endParaRPr lang="zh-CN" altLang="en-US" sz="14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dirty="0">
                          <a:effectLst/>
                          <a:latin typeface="+mn-ea"/>
                          <a:ea typeface="+mn-ea"/>
                        </a:rPr>
                        <a:t>学校教学</a:t>
                      </a:r>
                      <a:r>
                        <a:rPr lang="en-US" altLang="zh-CN" sz="1400" dirty="0">
                          <a:effectLst/>
                          <a:latin typeface="+mn-ea"/>
                          <a:ea typeface="+mn-ea"/>
                        </a:rPr>
                        <a:t>/</a:t>
                      </a:r>
                      <a:r>
                        <a:rPr lang="zh-CN" altLang="en-US" sz="1400" dirty="0">
                          <a:effectLst/>
                          <a:latin typeface="+mn-ea"/>
                          <a:ea typeface="+mn-ea"/>
                        </a:rPr>
                        <a:t>个人学习</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dirty="0">
                          <a:effectLst/>
                          <a:latin typeface="+mn-ea"/>
                          <a:ea typeface="+mn-ea"/>
                        </a:rPr>
                        <a:t>生产服务器部署</a:t>
                      </a:r>
                      <a:endParaRPr lang="zh-CN" altLang="en-US" sz="14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9" name="椭圆 68"/>
          <p:cNvSpPr/>
          <p:nvPr/>
        </p:nvSpPr>
        <p:spPr>
          <a:xfrm>
            <a:off x="2158296"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70" name="椭圆 69"/>
          <p:cNvSpPr/>
          <p:nvPr/>
        </p:nvSpPr>
        <p:spPr>
          <a:xfrm>
            <a:off x="2524766"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4372"/>
            <a:ext cx="3112422"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下载与安装</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73343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1.2 Anaconda</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安装</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2" name="矩形: 圆角 81"/>
          <p:cNvSpPr/>
          <p:nvPr/>
        </p:nvSpPr>
        <p:spPr>
          <a:xfrm>
            <a:off x="1785486" y="2132799"/>
            <a:ext cx="8234223" cy="4436749"/>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pic>
        <p:nvPicPr>
          <p:cNvPr id="1331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2716" y="2305385"/>
            <a:ext cx="7740503" cy="4042908"/>
          </a:xfrm>
          <a:prstGeom prst="roundRect">
            <a:avLst>
              <a:gd name="adj" fmla="val 7462"/>
            </a:avLst>
          </a:prstGeom>
          <a:noFill/>
          <a:extLst>
            <a:ext uri="{909E8E84-426E-40DD-AFC4-6F175D3DCCD1}">
              <a14:hiddenFill xmlns:a14="http://schemas.microsoft.com/office/drawing/2010/main">
                <a:solidFill>
                  <a:srgbClr val="FFFFFF"/>
                </a:solidFill>
              </a14:hiddenFill>
            </a:ext>
          </a:extLst>
        </p:spPr>
      </p:pic>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4372"/>
            <a:ext cx="3112422"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下载与安装</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73343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1.2 Anaconda</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安装</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2" name="矩形: 圆角 81"/>
          <p:cNvSpPr/>
          <p:nvPr/>
        </p:nvSpPr>
        <p:spPr>
          <a:xfrm>
            <a:off x="1785486" y="2132799"/>
            <a:ext cx="8234223" cy="4436749"/>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1638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0065" y="2284078"/>
            <a:ext cx="7730730" cy="4148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4372"/>
            <a:ext cx="3112422"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下载与安装</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73343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1.2 Anaconda</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安装</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2" name="矩形: 圆角 81"/>
          <p:cNvSpPr/>
          <p:nvPr/>
        </p:nvSpPr>
        <p:spPr>
          <a:xfrm>
            <a:off x="1785486" y="2132799"/>
            <a:ext cx="8234223" cy="4436749"/>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1"/>
          <a:stretch>
            <a:fillRect/>
          </a:stretch>
        </p:blipFill>
        <p:spPr>
          <a:xfrm>
            <a:off x="2172291" y="2344445"/>
            <a:ext cx="7430873" cy="402921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4372"/>
            <a:ext cx="3112422"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下载与安装</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73343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1.2 Anaconda</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安装</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2" name="矩形: 圆角 81"/>
          <p:cNvSpPr/>
          <p:nvPr/>
        </p:nvSpPr>
        <p:spPr>
          <a:xfrm>
            <a:off x="1785486" y="2132799"/>
            <a:ext cx="8234223" cy="4436749"/>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1"/>
          <a:stretch>
            <a:fillRect/>
          </a:stretch>
        </p:blipFill>
        <p:spPr>
          <a:xfrm>
            <a:off x="3002778" y="3452141"/>
            <a:ext cx="6186444" cy="135276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4372"/>
            <a:ext cx="3112422"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下载与安装</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73343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1.2 Anaconda</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安装</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2" name="矩形: 圆角 81"/>
          <p:cNvSpPr/>
          <p:nvPr/>
        </p:nvSpPr>
        <p:spPr>
          <a:xfrm>
            <a:off x="1785486" y="2132799"/>
            <a:ext cx="8234223" cy="4436749"/>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1945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21665" y="2284078"/>
            <a:ext cx="5185495" cy="40293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3632815" y="1255424"/>
            <a:ext cx="5271168" cy="1021509"/>
            <a:chOff x="3569908" y="3040083"/>
            <a:chExt cx="4611029" cy="1741786"/>
          </a:xfrm>
        </p:grpSpPr>
        <p:sp>
          <p:nvSpPr>
            <p:cNvPr id="4"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6"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400" b="1" dirty="0"/>
                <a:t>课程导论</a:t>
              </a:r>
              <a:endParaRPr lang="zh-CN" altLang="en-US" sz="2400" b="1" dirty="0"/>
            </a:p>
          </p:txBody>
        </p:sp>
        <p:sp>
          <p:nvSpPr>
            <p:cNvPr id="7"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01</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8" name="组合 7"/>
          <p:cNvGrpSpPr>
            <a:grpSpLocks noChangeAspect="1"/>
          </p:cNvGrpSpPr>
          <p:nvPr/>
        </p:nvGrpSpPr>
        <p:grpSpPr>
          <a:xfrm>
            <a:off x="3632815" y="2609303"/>
            <a:ext cx="5271168" cy="1021509"/>
            <a:chOff x="3569908" y="3040083"/>
            <a:chExt cx="4611029" cy="1741786"/>
          </a:xfrm>
        </p:grpSpPr>
        <p:sp>
          <p:nvSpPr>
            <p:cNvPr id="9"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0"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sz="2400" b="1" dirty="0"/>
                <a:t>Anaconda</a:t>
              </a:r>
              <a:r>
                <a:rPr lang="zh-CN" altLang="en-US" sz="2400" b="1" dirty="0"/>
                <a:t>安装</a:t>
              </a:r>
              <a:endParaRPr lang="zh-CN" altLang="en-US" sz="2400" b="1" dirty="0"/>
            </a:p>
          </p:txBody>
        </p:sp>
        <p:sp>
          <p:nvSpPr>
            <p:cNvPr id="11"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02</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2" name="组合 11"/>
          <p:cNvGrpSpPr>
            <a:grpSpLocks noChangeAspect="1"/>
          </p:cNvGrpSpPr>
          <p:nvPr/>
        </p:nvGrpSpPr>
        <p:grpSpPr>
          <a:xfrm>
            <a:off x="3632815" y="3963182"/>
            <a:ext cx="5271168" cy="1021509"/>
            <a:chOff x="3569908" y="3040083"/>
            <a:chExt cx="4611029" cy="1741786"/>
          </a:xfrm>
        </p:grpSpPr>
        <p:sp>
          <p:nvSpPr>
            <p:cNvPr id="13"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4"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err="1"/>
                <a:t>Jupyter</a:t>
              </a:r>
              <a:r>
                <a:rPr lang="zh-CN" altLang="en-US" sz="2400" b="1" dirty="0"/>
                <a:t>笔记本的使用</a:t>
              </a:r>
              <a:endParaRPr lang="zh-CN" altLang="en-US" sz="2400" b="1" dirty="0"/>
            </a:p>
          </p:txBody>
        </p:sp>
        <p:sp>
          <p:nvSpPr>
            <p:cNvPr id="15"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03</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6" name="组合 15"/>
          <p:cNvGrpSpPr>
            <a:grpSpLocks noChangeAspect="1"/>
          </p:cNvGrpSpPr>
          <p:nvPr/>
        </p:nvGrpSpPr>
        <p:grpSpPr>
          <a:xfrm>
            <a:off x="3632815" y="5317061"/>
            <a:ext cx="5271168" cy="1021509"/>
            <a:chOff x="3569908" y="3040083"/>
            <a:chExt cx="4611029" cy="1741786"/>
          </a:xfrm>
        </p:grpSpPr>
        <p:sp>
          <p:nvSpPr>
            <p:cNvPr id="17"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8"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2400" b="1" dirty="0"/>
                <a:t>本章小结</a:t>
              </a:r>
              <a:endParaRPr lang="zh-CN" altLang="en-US" sz="2400" b="1" dirty="0"/>
            </a:p>
          </p:txBody>
        </p:sp>
        <p:sp>
          <p:nvSpPr>
            <p:cNvPr id="19"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04</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774506" cy="1269942"/>
              <a:chOff x="766969" y="2489885"/>
              <a:chExt cx="4774506" cy="1269942"/>
            </a:xfrm>
          </p:grpSpPr>
          <p:sp>
            <p:nvSpPr>
              <p:cNvPr id="96" name="Rounded Rectangle 8_2"/>
              <p:cNvSpPr/>
              <p:nvPr/>
            </p:nvSpPr>
            <p:spPr>
              <a:xfrm>
                <a:off x="766969" y="2489885"/>
                <a:ext cx="4774506"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447679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1.3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Jupyter</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笔记本的使用</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2" name="矩形: 圆角 81"/>
          <p:cNvSpPr/>
          <p:nvPr/>
        </p:nvSpPr>
        <p:spPr>
          <a:xfrm>
            <a:off x="1785486" y="2132799"/>
            <a:ext cx="8234223" cy="4436749"/>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schemeClr val="tx1"/>
                </a:solidFill>
                <a:effectLst/>
                <a:uLnTx/>
                <a:uFillTx/>
                <a:latin typeface="+mn-ea"/>
                <a:cs typeface="+mn-ea"/>
                <a:sym typeface="+mn-lt"/>
              </a:rPr>
              <a:t>Jupyter</a:t>
            </a:r>
            <a:r>
              <a:rPr kumimoji="0" lang="en-US" altLang="zh-CN" sz="1800" b="0" i="0" u="none" strike="noStrike" kern="1200" cap="none" spc="0" normalizeH="0" baseline="0" noProof="0" dirty="0">
                <a:ln>
                  <a:noFill/>
                </a:ln>
                <a:solidFill>
                  <a:schemeClr val="tx1"/>
                </a:solidFill>
                <a:effectLst/>
                <a:uLnTx/>
                <a:uFillTx/>
                <a:latin typeface="+mn-ea"/>
                <a:cs typeface="+mn-ea"/>
                <a:sym typeface="+mn-lt"/>
              </a:rPr>
              <a:t> </a:t>
            </a: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是一个开源的交互式计算环境，广泛应用于数据科学、机器学习、科学研究等领域，主要组件有</a:t>
            </a:r>
            <a:r>
              <a:rPr kumimoji="0" lang="en-US" altLang="zh-CN" sz="1800" b="0" i="0" u="none" strike="noStrike" kern="1200" cap="none" spc="0" normalizeH="0" baseline="0" noProof="0" dirty="0" err="1">
                <a:ln>
                  <a:noFill/>
                </a:ln>
                <a:solidFill>
                  <a:schemeClr val="tx1"/>
                </a:solidFill>
                <a:effectLst/>
                <a:uLnTx/>
                <a:uFillTx/>
                <a:latin typeface="+mn-ea"/>
                <a:cs typeface="+mn-ea"/>
                <a:sym typeface="+mn-lt"/>
              </a:rPr>
              <a:t>Jupyter</a:t>
            </a:r>
            <a:r>
              <a:rPr kumimoji="0" lang="en-US" altLang="zh-CN" sz="1800" b="0" i="0" u="none" strike="noStrike" kern="1200" cap="none" spc="0" normalizeH="0" baseline="0" noProof="0" dirty="0">
                <a:ln>
                  <a:noFill/>
                </a:ln>
                <a:solidFill>
                  <a:schemeClr val="tx1"/>
                </a:solidFill>
                <a:effectLst/>
                <a:uLnTx/>
                <a:uFillTx/>
                <a:latin typeface="+mn-ea"/>
                <a:cs typeface="+mn-ea"/>
                <a:sym typeface="+mn-lt"/>
              </a:rPr>
              <a:t> Notebook</a:t>
            </a: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和</a:t>
            </a:r>
            <a:r>
              <a:rPr kumimoji="0" lang="en-US" altLang="zh-CN" sz="1800" b="0" i="0" u="none" strike="noStrike" kern="1200" cap="none" spc="0" normalizeH="0" baseline="0" noProof="0" dirty="0" err="1">
                <a:ln>
                  <a:noFill/>
                </a:ln>
                <a:solidFill>
                  <a:schemeClr val="tx1"/>
                </a:solidFill>
                <a:effectLst/>
                <a:uLnTx/>
                <a:uFillTx/>
                <a:latin typeface="+mn-ea"/>
                <a:cs typeface="+mn-ea"/>
                <a:sym typeface="+mn-lt"/>
              </a:rPr>
              <a:t>Jupyter</a:t>
            </a:r>
            <a:r>
              <a:rPr kumimoji="0" lang="en-US" altLang="zh-CN" sz="1800" b="0" i="0" u="none" strike="noStrike" kern="1200" cap="none" spc="0" normalizeH="0" baseline="0" noProof="0" dirty="0">
                <a:ln>
                  <a:noFill/>
                </a:ln>
                <a:solidFill>
                  <a:schemeClr val="tx1"/>
                </a:solidFill>
                <a:effectLst/>
                <a:uLnTx/>
                <a:uFillTx/>
                <a:latin typeface="+mn-ea"/>
                <a:cs typeface="+mn-ea"/>
                <a:sym typeface="+mn-lt"/>
              </a:rPr>
              <a:t> Lab</a:t>
            </a: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a:t>
            </a:r>
            <a:endParaRPr kumimoji="0" lang="en-US" altLang="zh-CN" sz="1800" b="0" i="0" u="none" strike="noStrike" kern="1200" cap="none" spc="0" normalizeH="0" baseline="0" noProof="0" dirty="0">
              <a:ln>
                <a:noFill/>
              </a:ln>
              <a:solidFill>
                <a:schemeClr val="tx1"/>
              </a:solidFill>
              <a:effectLst/>
              <a:uLnTx/>
              <a:uFillTx/>
              <a:latin typeface="+mn-ea"/>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chemeClr val="tx1"/>
              </a:solidFill>
              <a:effectLst/>
              <a:uLnTx/>
              <a:uFillTx/>
              <a:latin typeface="+mn-ea"/>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schemeClr val="tx1"/>
                </a:solidFill>
                <a:effectLst/>
                <a:uLnTx/>
                <a:uFillTx/>
                <a:latin typeface="+mn-ea"/>
                <a:cs typeface="+mn-ea"/>
                <a:sym typeface="+mn-lt"/>
              </a:rPr>
              <a:t>JupyterLab</a:t>
            </a: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作为</a:t>
            </a:r>
            <a:r>
              <a:rPr kumimoji="0" lang="en-US" altLang="zh-CN" sz="1800" b="0" i="0" u="none" strike="noStrike" kern="1200" cap="none" spc="0" normalizeH="0" baseline="0" noProof="0" dirty="0" err="1">
                <a:ln>
                  <a:noFill/>
                </a:ln>
                <a:solidFill>
                  <a:schemeClr val="tx1"/>
                </a:solidFill>
                <a:effectLst/>
                <a:uLnTx/>
                <a:uFillTx/>
                <a:latin typeface="+mn-ea"/>
                <a:cs typeface="+mn-ea"/>
                <a:sym typeface="+mn-lt"/>
              </a:rPr>
              <a:t>Jupyter</a:t>
            </a:r>
            <a:r>
              <a:rPr kumimoji="0" lang="en-US" altLang="zh-CN" sz="1800" b="0" i="0" u="none" strike="noStrike" kern="1200" cap="none" spc="0" normalizeH="0" baseline="0" noProof="0" dirty="0">
                <a:ln>
                  <a:noFill/>
                </a:ln>
                <a:solidFill>
                  <a:schemeClr val="tx1"/>
                </a:solidFill>
                <a:effectLst/>
                <a:uLnTx/>
                <a:uFillTx/>
                <a:latin typeface="+mn-ea"/>
                <a:cs typeface="+mn-ea"/>
                <a:sym typeface="+mn-lt"/>
              </a:rPr>
              <a:t> Notebook </a:t>
            </a: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的继承者，提供了更现代化和功能丰富的界面。</a:t>
            </a:r>
            <a:endParaRPr kumimoji="0" lang="en-US" altLang="zh-CN" sz="1800" b="0" i="0" u="none" strike="noStrike" kern="1200" cap="none" spc="0" normalizeH="0" baseline="0" noProof="0" dirty="0">
              <a:ln>
                <a:noFill/>
              </a:ln>
              <a:solidFill>
                <a:schemeClr val="tx1"/>
              </a:solidFill>
              <a:effectLst/>
              <a:uLnTx/>
              <a:uFillTx/>
              <a:latin typeface="+mn-ea"/>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endParaRPr lang="en-US" altLang="zh-CN" dirty="0">
              <a:solidFill>
                <a:schemeClr val="tx1"/>
              </a:solidFill>
              <a:latin typeface="+mn-ea"/>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schemeClr val="tx1"/>
                </a:solidFill>
                <a:effectLst/>
                <a:uLnTx/>
                <a:uFillTx/>
                <a:latin typeface="+mn-ea"/>
                <a:cs typeface="+mn-ea"/>
                <a:sym typeface="+mn-lt"/>
              </a:rPr>
              <a:t>JupyterLab</a:t>
            </a:r>
            <a:r>
              <a:rPr kumimoji="0" lang="zh-CN" altLang="en-US" sz="1800" b="0" i="0" u="none" strike="noStrike" kern="1200" cap="none" spc="0" normalizeH="0" baseline="0" noProof="0" dirty="0">
                <a:ln>
                  <a:noFill/>
                </a:ln>
                <a:solidFill>
                  <a:schemeClr val="tx1"/>
                </a:solidFill>
                <a:effectLst/>
                <a:uLnTx/>
                <a:uFillTx/>
                <a:latin typeface="+mn-ea"/>
                <a:cs typeface="+mn-ea"/>
                <a:sym typeface="+mn-lt"/>
              </a:rPr>
              <a:t>的多文档界面、内置协作功能和扩展系统使其成为数据科学家和研究人员的首选。</a:t>
            </a:r>
            <a:endParaRPr kumimoji="0" lang="zh-CN" altLang="en-US" sz="1800" b="0" i="0" u="none" strike="noStrike" kern="1200" cap="none" spc="0" normalizeH="0" baseline="0" noProof="0" dirty="0">
              <a:ln>
                <a:noFill/>
              </a:ln>
              <a:solidFill>
                <a:schemeClr val="tx1"/>
              </a:solidFill>
              <a:effectLst/>
              <a:uLnTx/>
              <a:uFillTx/>
              <a:latin typeface="+mn-ea"/>
              <a:cs typeface="+mn-ea"/>
              <a:sym typeface="+mn-lt"/>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932221" y="1102379"/>
            <a:ext cx="2614691"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使用本地</a:t>
            </a:r>
            <a:r>
              <a:rPr lang="en-US" altLang="zh-CN" sz="2400" b="1" dirty="0" err="1">
                <a:solidFill>
                  <a:srgbClr val="177360"/>
                </a:solidFill>
                <a:sym typeface="Arial" panose="020B0604020202090204" pitchFamily="34" charset="0"/>
              </a:rPr>
              <a:t>Jupyter</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774506" cy="1269942"/>
              <a:chOff x="766969" y="2489885"/>
              <a:chExt cx="4774506" cy="1269942"/>
            </a:xfrm>
          </p:grpSpPr>
          <p:sp>
            <p:nvSpPr>
              <p:cNvPr id="96" name="Rounded Rectangle 8_2"/>
              <p:cNvSpPr/>
              <p:nvPr/>
            </p:nvSpPr>
            <p:spPr>
              <a:xfrm>
                <a:off x="766969" y="2489885"/>
                <a:ext cx="4774506"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447679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1.3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Jupyter</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笔记本的使用</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2" name="矩形: 圆角 81"/>
          <p:cNvSpPr/>
          <p:nvPr/>
        </p:nvSpPr>
        <p:spPr>
          <a:xfrm>
            <a:off x="1785486" y="2132799"/>
            <a:ext cx="8234223" cy="4436749"/>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6" name="图片 5"/>
          <p:cNvPicPr>
            <a:picLocks noChangeAspect="1"/>
          </p:cNvPicPr>
          <p:nvPr/>
        </p:nvPicPr>
        <p:blipFill>
          <a:blip r:embed="rId1"/>
          <a:stretch>
            <a:fillRect/>
          </a:stretch>
        </p:blipFill>
        <p:spPr>
          <a:xfrm>
            <a:off x="2172291" y="2408204"/>
            <a:ext cx="7338291" cy="39500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3352173" y="1124798"/>
            <a:ext cx="3039474" cy="461665"/>
          </a:xfrm>
          <a:prstGeom prst="rect">
            <a:avLst/>
          </a:prstGeom>
          <a:noFill/>
          <a:effectLst/>
        </p:spPr>
        <p:txBody>
          <a:bodyPr wrap="square">
            <a:spAutoFit/>
          </a:bodyPr>
          <a:lstStyle/>
          <a:p>
            <a:r>
              <a:rPr lang="zh-CN" altLang="en-US" sz="2400" b="1" dirty="0">
                <a:solidFill>
                  <a:srgbClr val="177360"/>
                </a:solidFill>
                <a:sym typeface="Arial" panose="020B0604020202090204" pitchFamily="34" charset="0"/>
              </a:rPr>
              <a:t>为什么要学数据分析？</a:t>
            </a:r>
            <a:endParaRPr lang="zh-CN" altLang="en-US" sz="2400" b="1" dirty="0">
              <a:solidFill>
                <a:srgbClr val="177360"/>
              </a:solidFill>
              <a:sym typeface="Arial" panose="020B0604020202090204" pitchFamily="34" charset="0"/>
            </a:endParaRPr>
          </a:p>
        </p:txBody>
      </p:sp>
      <p:graphicFrame>
        <p:nvGraphicFramePr>
          <p:cNvPr id="92" name="表格 91"/>
          <p:cNvGraphicFramePr>
            <a:graphicFrameLocks noGrp="1"/>
          </p:cNvGraphicFramePr>
          <p:nvPr/>
        </p:nvGraphicFramePr>
        <p:xfrm>
          <a:off x="1873765" y="2424224"/>
          <a:ext cx="7791231" cy="3441089"/>
        </p:xfrm>
        <a:graphic>
          <a:graphicData uri="http://schemas.openxmlformats.org/drawingml/2006/table">
            <a:tbl>
              <a:tblPr>
                <a:tableStyleId>{5C22544A-7EE6-4342-B048-85BDC9FD1C3A}</a:tableStyleId>
              </a:tblPr>
              <a:tblGrid>
                <a:gridCol w="2172194"/>
                <a:gridCol w="2213436"/>
                <a:gridCol w="3405601"/>
              </a:tblGrid>
              <a:tr h="782153">
                <a:tc>
                  <a:txBody>
                    <a:bodyPr/>
                    <a:lstStyle/>
                    <a:p>
                      <a:pPr algn="l" fontAlgn="t"/>
                      <a:r>
                        <a:rPr lang="zh-CN" altLang="en-US" sz="2000" b="1">
                          <a:effectLst/>
                        </a:rPr>
                        <a:t>功能</a:t>
                      </a:r>
                      <a:endParaRPr lang="zh-CN" altLang="en-US" sz="2000" b="1">
                        <a:effectLst/>
                        <a:latin typeface="+mn-ea"/>
                        <a:ea typeface="+mn-ea"/>
                      </a:endParaRPr>
                    </a:p>
                  </a:txBody>
                  <a:tcPr marL="120083" marR="120083" marT="120083" marB="120083" anchor="ctr"/>
                </a:tc>
                <a:tc>
                  <a:txBody>
                    <a:bodyPr/>
                    <a:lstStyle/>
                    <a:p>
                      <a:pPr algn="l" fontAlgn="t"/>
                      <a:r>
                        <a:rPr lang="en-US" sz="2000" b="1" dirty="0">
                          <a:effectLst/>
                        </a:rPr>
                        <a:t>Excel</a:t>
                      </a:r>
                      <a:endParaRPr lang="en-US" sz="2000" b="1" dirty="0">
                        <a:effectLst/>
                        <a:latin typeface="+mn-ea"/>
                        <a:ea typeface="+mn-ea"/>
                      </a:endParaRPr>
                    </a:p>
                  </a:txBody>
                  <a:tcPr marL="120083" marR="120083" marT="120083" marB="120083" anchor="ctr"/>
                </a:tc>
                <a:tc>
                  <a:txBody>
                    <a:bodyPr/>
                    <a:lstStyle/>
                    <a:p>
                      <a:pPr algn="l" fontAlgn="t"/>
                      <a:r>
                        <a:rPr lang="en-US" sz="2000" b="1" dirty="0">
                          <a:effectLst/>
                        </a:rPr>
                        <a:t>Python (Pandas)</a:t>
                      </a:r>
                      <a:endParaRPr lang="en-US" sz="2000" b="1" dirty="0">
                        <a:effectLst/>
                        <a:latin typeface="+mn-ea"/>
                        <a:ea typeface="+mn-ea"/>
                      </a:endParaRPr>
                    </a:p>
                  </a:txBody>
                  <a:tcPr marL="120083" marR="120083" marT="120083" marB="120083" anchor="ctr"/>
                </a:tc>
              </a:tr>
              <a:tr h="1094630">
                <a:tc>
                  <a:txBody>
                    <a:bodyPr/>
                    <a:lstStyle/>
                    <a:p>
                      <a:pPr fontAlgn="t"/>
                      <a:r>
                        <a:rPr lang="zh-CN" altLang="en-US" sz="2000" dirty="0">
                          <a:effectLst/>
                        </a:rPr>
                        <a:t>数据处理量</a:t>
                      </a:r>
                      <a:endParaRPr lang="zh-CN" altLang="en-US" sz="2000" dirty="0">
                        <a:effectLst/>
                        <a:latin typeface="+mn-ea"/>
                        <a:ea typeface="+mn-ea"/>
                      </a:endParaRPr>
                    </a:p>
                  </a:txBody>
                  <a:tcPr marL="120083" marR="120083" marT="120083" marB="120083" anchor="ctr"/>
                </a:tc>
                <a:tc>
                  <a:txBody>
                    <a:bodyPr/>
                    <a:lstStyle/>
                    <a:p>
                      <a:pPr fontAlgn="t"/>
                      <a:r>
                        <a:rPr lang="en-US" altLang="zh-CN" sz="2000" dirty="0">
                          <a:effectLst/>
                        </a:rPr>
                        <a:t>1</a:t>
                      </a:r>
                      <a:r>
                        <a:rPr lang="zh-CN" altLang="en-US" sz="2000" dirty="0">
                          <a:effectLst/>
                        </a:rPr>
                        <a:t>万行以内</a:t>
                      </a:r>
                      <a:endParaRPr lang="zh-CN" altLang="en-US" sz="2000" dirty="0">
                        <a:effectLst/>
                        <a:latin typeface="+mn-ea"/>
                        <a:ea typeface="+mn-ea"/>
                      </a:endParaRPr>
                    </a:p>
                  </a:txBody>
                  <a:tcPr marL="120083" marR="120083" marT="120083" marB="120083" anchor="ctr"/>
                </a:tc>
                <a:tc>
                  <a:txBody>
                    <a:bodyPr/>
                    <a:lstStyle/>
                    <a:p>
                      <a:pPr fontAlgn="t"/>
                      <a:r>
                        <a:rPr lang="en-US" altLang="zh-CN" sz="2000" dirty="0">
                          <a:effectLst/>
                        </a:rPr>
                        <a:t>100</a:t>
                      </a:r>
                      <a:r>
                        <a:rPr lang="zh-CN" altLang="en-US" sz="2000" dirty="0">
                          <a:effectLst/>
                        </a:rPr>
                        <a:t>万行以上</a:t>
                      </a:r>
                      <a:endParaRPr lang="zh-CN" altLang="en-US" sz="2000" dirty="0">
                        <a:effectLst/>
                        <a:latin typeface="+mn-ea"/>
                        <a:ea typeface="+mn-ea"/>
                      </a:endParaRPr>
                    </a:p>
                  </a:txBody>
                  <a:tcPr marL="120083" marR="120083" marT="120083" marB="120083" anchor="ctr"/>
                </a:tc>
              </a:tr>
              <a:tr h="782153">
                <a:tc>
                  <a:txBody>
                    <a:bodyPr/>
                    <a:lstStyle/>
                    <a:p>
                      <a:pPr fontAlgn="t"/>
                      <a:r>
                        <a:rPr lang="zh-CN" altLang="en-US" sz="2000">
                          <a:effectLst/>
                        </a:rPr>
                        <a:t>自动化</a:t>
                      </a:r>
                      <a:endParaRPr lang="zh-CN" altLang="en-US" sz="2000">
                        <a:effectLst/>
                        <a:latin typeface="+mn-ea"/>
                        <a:ea typeface="+mn-ea"/>
                      </a:endParaRPr>
                    </a:p>
                  </a:txBody>
                  <a:tcPr marL="120083" marR="120083" marT="120083" marB="120083" anchor="ctr"/>
                </a:tc>
                <a:tc>
                  <a:txBody>
                    <a:bodyPr/>
                    <a:lstStyle/>
                    <a:p>
                      <a:pPr fontAlgn="t"/>
                      <a:r>
                        <a:rPr lang="zh-CN" altLang="en-US" sz="2000" dirty="0">
                          <a:effectLst/>
                        </a:rPr>
                        <a:t>手动操作</a:t>
                      </a:r>
                      <a:endParaRPr lang="zh-CN" altLang="en-US" sz="2000" dirty="0">
                        <a:effectLst/>
                        <a:latin typeface="+mn-ea"/>
                        <a:ea typeface="+mn-ea"/>
                      </a:endParaRPr>
                    </a:p>
                  </a:txBody>
                  <a:tcPr marL="120083" marR="120083" marT="120083" marB="120083" anchor="ctr"/>
                </a:tc>
                <a:tc>
                  <a:txBody>
                    <a:bodyPr/>
                    <a:lstStyle/>
                    <a:p>
                      <a:pPr fontAlgn="t"/>
                      <a:r>
                        <a:rPr lang="zh-CN" altLang="en-US" sz="2000" dirty="0">
                          <a:effectLst/>
                        </a:rPr>
                        <a:t>代码一键运行</a:t>
                      </a:r>
                      <a:endParaRPr lang="zh-CN" altLang="en-US" sz="2000" dirty="0">
                        <a:effectLst/>
                        <a:latin typeface="+mn-ea"/>
                        <a:ea typeface="+mn-ea"/>
                      </a:endParaRPr>
                    </a:p>
                  </a:txBody>
                  <a:tcPr marL="120083" marR="120083" marT="120083" marB="120083" anchor="ctr"/>
                </a:tc>
              </a:tr>
              <a:tr h="782153">
                <a:tc>
                  <a:txBody>
                    <a:bodyPr/>
                    <a:lstStyle/>
                    <a:p>
                      <a:pPr fontAlgn="t"/>
                      <a:r>
                        <a:rPr lang="zh-CN" altLang="en-US" sz="2000">
                          <a:effectLst/>
                        </a:rPr>
                        <a:t>学习难度</a:t>
                      </a:r>
                      <a:endParaRPr lang="zh-CN" altLang="en-US" sz="2000">
                        <a:effectLst/>
                        <a:latin typeface="+mn-ea"/>
                        <a:ea typeface="+mn-ea"/>
                      </a:endParaRPr>
                    </a:p>
                  </a:txBody>
                  <a:tcPr marL="120083" marR="120083" marT="120083" marB="120083" anchor="ctr"/>
                </a:tc>
                <a:tc>
                  <a:txBody>
                    <a:bodyPr/>
                    <a:lstStyle/>
                    <a:p>
                      <a:pPr fontAlgn="t"/>
                      <a:r>
                        <a:rPr lang="zh-CN" altLang="en-US" sz="2000" dirty="0">
                          <a:effectLst/>
                        </a:rPr>
                        <a:t>简单</a:t>
                      </a:r>
                      <a:endParaRPr lang="zh-CN" altLang="en-US" sz="2000" dirty="0">
                        <a:effectLst/>
                        <a:latin typeface="+mn-ea"/>
                        <a:ea typeface="+mn-ea"/>
                      </a:endParaRPr>
                    </a:p>
                  </a:txBody>
                  <a:tcPr marL="120083" marR="120083" marT="120083" marB="120083" anchor="ctr"/>
                </a:tc>
                <a:tc>
                  <a:txBody>
                    <a:bodyPr/>
                    <a:lstStyle/>
                    <a:p>
                      <a:pPr fontAlgn="t"/>
                      <a:r>
                        <a:rPr lang="zh-CN" altLang="en-US" sz="2000" dirty="0">
                          <a:effectLst/>
                        </a:rPr>
                        <a:t>需基础编程知识</a:t>
                      </a:r>
                      <a:endParaRPr lang="zh-CN" altLang="en-US" sz="2000" dirty="0">
                        <a:effectLst/>
                        <a:latin typeface="+mn-ea"/>
                        <a:ea typeface="+mn-ea"/>
                      </a:endParaRPr>
                    </a:p>
                  </a:txBody>
                  <a:tcPr marL="120083" marR="120083" marT="120083" marB="120083" anchor="ctr"/>
                </a:tc>
              </a:tr>
            </a:tbl>
          </a:graphicData>
        </a:graphic>
      </p:graphicFrame>
      <p:grpSp>
        <p:nvGrpSpPr>
          <p:cNvPr id="93" name="组合 92"/>
          <p:cNvGrpSpPr/>
          <p:nvPr/>
        </p:nvGrpSpPr>
        <p:grpSpPr>
          <a:xfrm>
            <a:off x="-21752" y="934791"/>
            <a:ext cx="6228058" cy="1269942"/>
            <a:chOff x="766970" y="2489885"/>
            <a:chExt cx="6228058" cy="1269942"/>
          </a:xfrm>
        </p:grpSpPr>
        <p:grpSp>
          <p:nvGrpSpPr>
            <p:cNvPr id="94" name="组合 93"/>
            <p:cNvGrpSpPr/>
            <p:nvPr/>
          </p:nvGrpSpPr>
          <p:grpSpPr>
            <a:xfrm>
              <a:off x="766970" y="2489885"/>
              <a:ext cx="4595950" cy="1269942"/>
              <a:chOff x="766970" y="2489885"/>
              <a:chExt cx="4595950" cy="1269942"/>
            </a:xfrm>
          </p:grpSpPr>
          <p:sp>
            <p:nvSpPr>
              <p:cNvPr id="96" name="Rounded Rectangle 8_2"/>
              <p:cNvSpPr/>
              <p:nvPr/>
            </p:nvSpPr>
            <p:spPr>
              <a:xfrm>
                <a:off x="766970" y="2489885"/>
                <a:ext cx="3222152"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4298238" cy="523220"/>
              </a:xfrm>
              <a:prstGeom prst="rect">
                <a:avLst/>
              </a:prstGeom>
              <a:noFill/>
            </p:spPr>
            <p:txBody>
              <a:bodyPr wrap="square">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1.1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课程导论</a:t>
                </a:r>
                <a:endParaRPr lang="zh-CN" altLang="en-US" sz="2800" b="1" kern="100" dirty="0">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932221" y="1102379"/>
            <a:ext cx="3584458" cy="461665"/>
          </a:xfrm>
          <a:prstGeom prst="rect">
            <a:avLst/>
          </a:prstGeom>
          <a:noFill/>
          <a:effectLst/>
        </p:spPr>
        <p:txBody>
          <a:bodyPr wrap="square" anchor="ctr">
            <a:spAutoFit/>
          </a:bodyPr>
          <a:lstStyle/>
          <a:p>
            <a:r>
              <a:rPr lang="en-US" altLang="zh-CN" sz="2400" b="1" dirty="0">
                <a:solidFill>
                  <a:srgbClr val="177360"/>
                </a:solidFill>
                <a:sym typeface="Arial" panose="020B0604020202090204" pitchFamily="34" charset="0"/>
              </a:rPr>
              <a:t>PyCharm</a:t>
            </a:r>
            <a:r>
              <a:rPr lang="zh-CN" altLang="en-US" sz="2400" b="1" dirty="0">
                <a:solidFill>
                  <a:srgbClr val="177360"/>
                </a:solidFill>
                <a:sym typeface="Arial" panose="020B0604020202090204" pitchFamily="34" charset="0"/>
              </a:rPr>
              <a:t>中集成</a:t>
            </a:r>
            <a:r>
              <a:rPr lang="en-US" altLang="zh-CN" sz="2400" b="1" dirty="0" err="1">
                <a:solidFill>
                  <a:srgbClr val="177360"/>
                </a:solidFill>
                <a:sym typeface="Arial" panose="020B0604020202090204" pitchFamily="34" charset="0"/>
              </a:rPr>
              <a:t>Jupyter</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774506" cy="1269942"/>
              <a:chOff x="766969" y="2489885"/>
              <a:chExt cx="4774506" cy="1269942"/>
            </a:xfrm>
          </p:grpSpPr>
          <p:sp>
            <p:nvSpPr>
              <p:cNvPr id="96" name="Rounded Rectangle 8_2"/>
              <p:cNvSpPr/>
              <p:nvPr/>
            </p:nvSpPr>
            <p:spPr>
              <a:xfrm>
                <a:off x="766969" y="2489885"/>
                <a:ext cx="4774506"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447679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1.3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Jupyter</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笔记本的使用</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2" name="矩形: 圆角 81"/>
          <p:cNvSpPr/>
          <p:nvPr/>
        </p:nvSpPr>
        <p:spPr>
          <a:xfrm>
            <a:off x="1785486" y="2132799"/>
            <a:ext cx="8234223" cy="4436749"/>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7" name="图片 6"/>
          <p:cNvPicPr>
            <a:picLocks noChangeAspect="1"/>
          </p:cNvPicPr>
          <p:nvPr/>
        </p:nvPicPr>
        <p:blipFill>
          <a:blip r:embed="rId1"/>
          <a:stretch>
            <a:fillRect/>
          </a:stretch>
        </p:blipFill>
        <p:spPr>
          <a:xfrm>
            <a:off x="1977211" y="2523415"/>
            <a:ext cx="7850771" cy="36555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932221" y="1102379"/>
            <a:ext cx="3584458" cy="461665"/>
          </a:xfrm>
          <a:prstGeom prst="rect">
            <a:avLst/>
          </a:prstGeom>
          <a:noFill/>
          <a:effectLst/>
        </p:spPr>
        <p:txBody>
          <a:bodyPr wrap="square" anchor="ctr">
            <a:spAutoFit/>
          </a:bodyPr>
          <a:lstStyle/>
          <a:p>
            <a:r>
              <a:rPr lang="en-US" altLang="zh-CN" sz="2400" b="1" dirty="0" err="1">
                <a:solidFill>
                  <a:srgbClr val="177360"/>
                </a:solidFill>
                <a:sym typeface="Arial" panose="020B0604020202090204" pitchFamily="34" charset="0"/>
              </a:rPr>
              <a:t>Jupyter</a:t>
            </a:r>
            <a:r>
              <a:rPr lang="zh-CN" altLang="en-US" sz="2400" b="1" dirty="0">
                <a:solidFill>
                  <a:srgbClr val="177360"/>
                </a:solidFill>
                <a:sym typeface="Arial" panose="020B0604020202090204" pitchFamily="34" charset="0"/>
              </a:rPr>
              <a:t>快捷键</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774506" cy="1269942"/>
              <a:chOff x="766969" y="2489885"/>
              <a:chExt cx="4774506" cy="1269942"/>
            </a:xfrm>
          </p:grpSpPr>
          <p:sp>
            <p:nvSpPr>
              <p:cNvPr id="96" name="Rounded Rectangle 8_2"/>
              <p:cNvSpPr/>
              <p:nvPr/>
            </p:nvSpPr>
            <p:spPr>
              <a:xfrm>
                <a:off x="766969" y="2489885"/>
                <a:ext cx="4774506"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447679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1.3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Jupyter</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笔记本的使用</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5" name="矩形: 圆角 14"/>
          <p:cNvSpPr/>
          <p:nvPr/>
        </p:nvSpPr>
        <p:spPr>
          <a:xfrm>
            <a:off x="1918932" y="1941824"/>
            <a:ext cx="8157687"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16" name="表格 15"/>
          <p:cNvGraphicFramePr>
            <a:graphicFrameLocks noGrp="1"/>
          </p:cNvGraphicFramePr>
          <p:nvPr/>
        </p:nvGraphicFramePr>
        <p:xfrm>
          <a:off x="3577183" y="2542038"/>
          <a:ext cx="5324767" cy="3993327"/>
        </p:xfrm>
        <a:graphic>
          <a:graphicData uri="http://schemas.openxmlformats.org/drawingml/2006/table">
            <a:tbl>
              <a:tblPr>
                <a:tableStyleId>{5C22544A-7EE6-4342-B048-85BDC9FD1C3A}</a:tableStyleId>
              </a:tblPr>
              <a:tblGrid>
                <a:gridCol w="1380089"/>
                <a:gridCol w="3944678"/>
              </a:tblGrid>
              <a:tr h="443703">
                <a:tc>
                  <a:txBody>
                    <a:bodyPr/>
                    <a:lstStyle/>
                    <a:p>
                      <a:pPr fontAlgn="t"/>
                      <a:r>
                        <a:rPr lang="zh-CN" altLang="en-US" sz="1400" b="1" dirty="0">
                          <a:effectLst/>
                          <a:latin typeface="+mn-ea"/>
                          <a:ea typeface="+mn-ea"/>
                        </a:rPr>
                        <a:t>快捷键</a:t>
                      </a:r>
                      <a:endParaRPr lang="en-US" sz="1400" b="1" dirty="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b="1" dirty="0">
                          <a:effectLst/>
                          <a:latin typeface="+mn-ea"/>
                          <a:ea typeface="+mn-ea"/>
                        </a:rPr>
                        <a:t>功能</a:t>
                      </a:r>
                      <a:endParaRPr lang="zh-CN" altLang="en-US" sz="1400" b="1" dirty="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3703">
                <a:tc>
                  <a:txBody>
                    <a:bodyPr/>
                    <a:lstStyle/>
                    <a:p>
                      <a:pPr fontAlgn="t"/>
                      <a:r>
                        <a:rPr lang="en-US" sz="1400" dirty="0">
                          <a:effectLst/>
                          <a:latin typeface="+mn-ea"/>
                          <a:ea typeface="+mn-ea"/>
                        </a:rPr>
                        <a:t>esc</a:t>
                      </a:r>
                      <a:endParaRPr lang="en-US" sz="1400" dirty="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a:effectLst/>
                          <a:latin typeface="+mn-ea"/>
                          <a:ea typeface="+mn-ea"/>
                        </a:rPr>
                        <a:t>从输入模式退出到命令模式</a:t>
                      </a:r>
                      <a:endParaRPr lang="zh-CN" altLang="en-US"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3703">
                <a:tc>
                  <a:txBody>
                    <a:bodyPr/>
                    <a:lstStyle/>
                    <a:p>
                      <a:pPr fontAlgn="t"/>
                      <a:r>
                        <a:rPr lang="en-US" sz="1400" dirty="0">
                          <a:effectLst/>
                          <a:latin typeface="+mn-ea"/>
                          <a:ea typeface="+mn-ea"/>
                        </a:rPr>
                        <a:t>a</a:t>
                      </a:r>
                      <a:endParaRPr lang="en-US" sz="1400" dirty="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a:effectLst/>
                          <a:latin typeface="+mn-ea"/>
                          <a:ea typeface="+mn-ea"/>
                        </a:rPr>
                        <a:t>在当前</a:t>
                      </a:r>
                      <a:r>
                        <a:rPr lang="en-US" altLang="zh-CN" sz="1400">
                          <a:effectLst/>
                          <a:latin typeface="+mn-ea"/>
                          <a:ea typeface="+mn-ea"/>
                        </a:rPr>
                        <a:t>cell</a:t>
                      </a:r>
                      <a:r>
                        <a:rPr lang="zh-CN" altLang="en-US" sz="1400">
                          <a:effectLst/>
                          <a:latin typeface="+mn-ea"/>
                          <a:ea typeface="+mn-ea"/>
                        </a:rPr>
                        <a:t>上面创建一个新的</a:t>
                      </a:r>
                      <a:r>
                        <a:rPr lang="en-US" altLang="zh-CN" sz="1400">
                          <a:effectLst/>
                          <a:latin typeface="+mn-ea"/>
                          <a:ea typeface="+mn-ea"/>
                        </a:rPr>
                        <a:t>cell</a:t>
                      </a:r>
                      <a:endParaRPr lang="en-US" altLang="zh-CN"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3703">
                <a:tc>
                  <a:txBody>
                    <a:bodyPr/>
                    <a:lstStyle/>
                    <a:p>
                      <a:pPr fontAlgn="t"/>
                      <a:r>
                        <a:rPr lang="en-US" sz="1400">
                          <a:effectLst/>
                          <a:latin typeface="+mn-ea"/>
                          <a:ea typeface="+mn-ea"/>
                        </a:rPr>
                        <a:t>b</a:t>
                      </a:r>
                      <a:endParaRPr lang="en-US"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dirty="0">
                          <a:effectLst/>
                          <a:latin typeface="+mn-ea"/>
                          <a:ea typeface="+mn-ea"/>
                        </a:rPr>
                        <a:t>在当前</a:t>
                      </a:r>
                      <a:r>
                        <a:rPr lang="en-US" sz="1400" dirty="0">
                          <a:effectLst/>
                          <a:latin typeface="+mn-ea"/>
                          <a:ea typeface="+mn-ea"/>
                        </a:rPr>
                        <a:t>cell </a:t>
                      </a:r>
                      <a:r>
                        <a:rPr lang="zh-CN" altLang="en-US" sz="1400" dirty="0">
                          <a:effectLst/>
                          <a:latin typeface="+mn-ea"/>
                          <a:ea typeface="+mn-ea"/>
                        </a:rPr>
                        <a:t>下面创建一个新的</a:t>
                      </a:r>
                      <a:r>
                        <a:rPr lang="en-US" sz="1400" dirty="0">
                          <a:effectLst/>
                          <a:latin typeface="+mn-ea"/>
                          <a:ea typeface="+mn-ea"/>
                        </a:rPr>
                        <a:t>cell</a:t>
                      </a:r>
                      <a:endParaRPr lang="en-US" sz="1400" dirty="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3703">
                <a:tc>
                  <a:txBody>
                    <a:bodyPr/>
                    <a:lstStyle/>
                    <a:p>
                      <a:pPr fontAlgn="t"/>
                      <a:r>
                        <a:rPr lang="en-US" sz="1400">
                          <a:effectLst/>
                          <a:latin typeface="+mn-ea"/>
                          <a:ea typeface="+mn-ea"/>
                        </a:rPr>
                        <a:t>dd</a:t>
                      </a:r>
                      <a:endParaRPr lang="en-US"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a:effectLst/>
                          <a:latin typeface="+mn-ea"/>
                          <a:ea typeface="+mn-ea"/>
                        </a:rPr>
                        <a:t>删除当前</a:t>
                      </a:r>
                      <a:r>
                        <a:rPr lang="en-US" sz="1400">
                          <a:effectLst/>
                          <a:latin typeface="+mn-ea"/>
                          <a:ea typeface="+mn-ea"/>
                        </a:rPr>
                        <a:t>cell</a:t>
                      </a:r>
                      <a:endParaRPr lang="en-US"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3703">
                <a:tc>
                  <a:txBody>
                    <a:bodyPr/>
                    <a:lstStyle/>
                    <a:p>
                      <a:pPr fontAlgn="t"/>
                      <a:r>
                        <a:rPr lang="en-US" sz="1400">
                          <a:effectLst/>
                          <a:latin typeface="+mn-ea"/>
                          <a:ea typeface="+mn-ea"/>
                        </a:rPr>
                        <a:t>m</a:t>
                      </a:r>
                      <a:endParaRPr lang="en-US"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a:effectLst/>
                          <a:latin typeface="+mn-ea"/>
                          <a:ea typeface="+mn-ea"/>
                        </a:rPr>
                        <a:t>切换到</a:t>
                      </a:r>
                      <a:r>
                        <a:rPr lang="en-US" sz="1400">
                          <a:effectLst/>
                          <a:latin typeface="+mn-ea"/>
                          <a:ea typeface="+mn-ea"/>
                        </a:rPr>
                        <a:t>markdown</a:t>
                      </a:r>
                      <a:r>
                        <a:rPr lang="zh-CN" altLang="en-US" sz="1400">
                          <a:effectLst/>
                          <a:latin typeface="+mn-ea"/>
                          <a:ea typeface="+mn-ea"/>
                        </a:rPr>
                        <a:t>模式</a:t>
                      </a:r>
                      <a:endParaRPr lang="zh-CN" altLang="en-US"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3703">
                <a:tc>
                  <a:txBody>
                    <a:bodyPr/>
                    <a:lstStyle/>
                    <a:p>
                      <a:pPr fontAlgn="t"/>
                      <a:r>
                        <a:rPr lang="en-US" sz="1400">
                          <a:effectLst/>
                          <a:latin typeface="+mn-ea"/>
                          <a:ea typeface="+mn-ea"/>
                        </a:rPr>
                        <a:t>y</a:t>
                      </a:r>
                      <a:endParaRPr lang="en-US"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a:effectLst/>
                          <a:latin typeface="+mn-ea"/>
                          <a:ea typeface="+mn-ea"/>
                        </a:rPr>
                        <a:t>切换到</a:t>
                      </a:r>
                      <a:r>
                        <a:rPr lang="en-US" sz="1400">
                          <a:effectLst/>
                          <a:latin typeface="+mn-ea"/>
                          <a:ea typeface="+mn-ea"/>
                        </a:rPr>
                        <a:t>code</a:t>
                      </a:r>
                      <a:r>
                        <a:rPr lang="zh-CN" altLang="en-US" sz="1400">
                          <a:effectLst/>
                          <a:latin typeface="+mn-ea"/>
                          <a:ea typeface="+mn-ea"/>
                        </a:rPr>
                        <a:t>模式</a:t>
                      </a:r>
                      <a:endParaRPr lang="zh-CN" altLang="en-US"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3703">
                <a:tc>
                  <a:txBody>
                    <a:bodyPr/>
                    <a:lstStyle/>
                    <a:p>
                      <a:pPr fontAlgn="t"/>
                      <a:r>
                        <a:rPr lang="en-US" sz="1400">
                          <a:effectLst/>
                          <a:latin typeface="+mn-ea"/>
                          <a:ea typeface="+mn-ea"/>
                        </a:rPr>
                        <a:t>ctrl+</a:t>
                      </a:r>
                      <a:r>
                        <a:rPr lang="zh-CN" altLang="en-US" sz="1400">
                          <a:effectLst/>
                          <a:latin typeface="+mn-ea"/>
                          <a:ea typeface="+mn-ea"/>
                        </a:rPr>
                        <a:t>回车</a:t>
                      </a:r>
                      <a:endParaRPr lang="zh-CN" altLang="en-US"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a:effectLst/>
                          <a:latin typeface="+mn-ea"/>
                          <a:ea typeface="+mn-ea"/>
                        </a:rPr>
                        <a:t>运行</a:t>
                      </a:r>
                      <a:r>
                        <a:rPr lang="en-US" sz="1400">
                          <a:effectLst/>
                          <a:latin typeface="+mn-ea"/>
                          <a:ea typeface="+mn-ea"/>
                        </a:rPr>
                        <a:t>cell </a:t>
                      </a:r>
                      <a:endParaRPr lang="en-US"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3703">
                <a:tc>
                  <a:txBody>
                    <a:bodyPr/>
                    <a:lstStyle/>
                    <a:p>
                      <a:pPr fontAlgn="t"/>
                      <a:r>
                        <a:rPr lang="en-US" sz="1400">
                          <a:effectLst/>
                          <a:latin typeface="+mn-ea"/>
                          <a:ea typeface="+mn-ea"/>
                        </a:rPr>
                        <a:t>shift +</a:t>
                      </a:r>
                      <a:r>
                        <a:rPr lang="zh-CN" altLang="en-US" sz="1400">
                          <a:effectLst/>
                          <a:latin typeface="+mn-ea"/>
                          <a:ea typeface="+mn-ea"/>
                        </a:rPr>
                        <a:t>回车</a:t>
                      </a:r>
                      <a:endParaRPr lang="zh-CN" altLang="en-US" sz="140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zh-CN" altLang="en-US" sz="1400" dirty="0">
                          <a:effectLst/>
                          <a:latin typeface="+mn-ea"/>
                          <a:ea typeface="+mn-ea"/>
                        </a:rPr>
                        <a:t>运行当前</a:t>
                      </a:r>
                      <a:r>
                        <a:rPr lang="en-US" altLang="zh-CN" sz="1400" dirty="0">
                          <a:effectLst/>
                          <a:latin typeface="+mn-ea"/>
                          <a:ea typeface="+mn-ea"/>
                        </a:rPr>
                        <a:t>cell</a:t>
                      </a:r>
                      <a:r>
                        <a:rPr lang="zh-CN" altLang="en-US" sz="1400" dirty="0">
                          <a:effectLst/>
                          <a:latin typeface="+mn-ea"/>
                          <a:ea typeface="+mn-ea"/>
                        </a:rPr>
                        <a:t>并创建一个新的</a:t>
                      </a:r>
                      <a:r>
                        <a:rPr lang="en-US" altLang="zh-CN" sz="1400" dirty="0">
                          <a:effectLst/>
                          <a:latin typeface="+mn-ea"/>
                          <a:ea typeface="+mn-ea"/>
                        </a:rPr>
                        <a:t>cell</a:t>
                      </a:r>
                      <a:endParaRPr lang="en-US" altLang="zh-CN" sz="1400" dirty="0">
                        <a:effectLst/>
                        <a:latin typeface="+mn-ea"/>
                        <a:ea typeface="+mn-ea"/>
                      </a:endParaRPr>
                    </a:p>
                  </a:txBody>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9" name="椭圆 18"/>
          <p:cNvSpPr/>
          <p:nvPr/>
        </p:nvSpPr>
        <p:spPr>
          <a:xfrm>
            <a:off x="2158296"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524766"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3632815" y="1255424"/>
            <a:ext cx="5271168" cy="1021509"/>
            <a:chOff x="3569908" y="3040083"/>
            <a:chExt cx="4611029" cy="1741786"/>
          </a:xfrm>
        </p:grpSpPr>
        <p:sp>
          <p:nvSpPr>
            <p:cNvPr id="4"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6"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400" b="1" dirty="0"/>
                <a:t>课程导论</a:t>
              </a:r>
              <a:endParaRPr lang="zh-CN" altLang="en-US" sz="2400" b="1" dirty="0"/>
            </a:p>
          </p:txBody>
        </p:sp>
        <p:sp>
          <p:nvSpPr>
            <p:cNvPr id="7"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01</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8" name="组合 7"/>
          <p:cNvGrpSpPr>
            <a:grpSpLocks noChangeAspect="1"/>
          </p:cNvGrpSpPr>
          <p:nvPr/>
        </p:nvGrpSpPr>
        <p:grpSpPr>
          <a:xfrm>
            <a:off x="3632815" y="2609303"/>
            <a:ext cx="5271168" cy="1021509"/>
            <a:chOff x="3569908" y="3040083"/>
            <a:chExt cx="4611029" cy="1741786"/>
          </a:xfrm>
        </p:grpSpPr>
        <p:sp>
          <p:nvSpPr>
            <p:cNvPr id="9"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0"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sz="2400" b="1" dirty="0"/>
                <a:t>Anaconda</a:t>
              </a:r>
              <a:r>
                <a:rPr lang="zh-CN" altLang="en-US" sz="2400" b="1" dirty="0"/>
                <a:t>安装</a:t>
              </a:r>
              <a:endParaRPr lang="zh-CN" altLang="en-US" sz="2400" b="1" dirty="0"/>
            </a:p>
          </p:txBody>
        </p:sp>
        <p:sp>
          <p:nvSpPr>
            <p:cNvPr id="11"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02</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2" name="组合 11"/>
          <p:cNvGrpSpPr>
            <a:grpSpLocks noChangeAspect="1"/>
          </p:cNvGrpSpPr>
          <p:nvPr/>
        </p:nvGrpSpPr>
        <p:grpSpPr>
          <a:xfrm>
            <a:off x="3632815" y="3963182"/>
            <a:ext cx="5271168" cy="1021509"/>
            <a:chOff x="3569908" y="3040083"/>
            <a:chExt cx="4611029" cy="1741786"/>
          </a:xfrm>
        </p:grpSpPr>
        <p:sp>
          <p:nvSpPr>
            <p:cNvPr id="13"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4"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err="1"/>
                <a:t>Jupyter</a:t>
              </a:r>
              <a:r>
                <a:rPr lang="zh-CN" altLang="en-US" sz="2400" b="1" dirty="0"/>
                <a:t>笔记本的使用</a:t>
              </a:r>
              <a:endParaRPr lang="zh-CN" altLang="en-US" sz="2400" b="1" dirty="0"/>
            </a:p>
          </p:txBody>
        </p:sp>
        <p:sp>
          <p:nvSpPr>
            <p:cNvPr id="15"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03</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6" name="组合 15"/>
          <p:cNvGrpSpPr>
            <a:grpSpLocks noChangeAspect="1"/>
          </p:cNvGrpSpPr>
          <p:nvPr/>
        </p:nvGrpSpPr>
        <p:grpSpPr>
          <a:xfrm>
            <a:off x="3632815" y="5317061"/>
            <a:ext cx="5271168" cy="1021509"/>
            <a:chOff x="3569908" y="3040083"/>
            <a:chExt cx="4611029" cy="1741786"/>
          </a:xfrm>
        </p:grpSpPr>
        <p:sp>
          <p:nvSpPr>
            <p:cNvPr id="17"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8"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2400" b="1" dirty="0"/>
                <a:t>本章小结</a:t>
              </a:r>
              <a:endParaRPr lang="zh-CN" altLang="en-US" sz="2400" b="1" dirty="0"/>
            </a:p>
          </p:txBody>
        </p:sp>
        <p:sp>
          <p:nvSpPr>
            <p:cNvPr id="19"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04</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3392274" cy="1269942"/>
              <a:chOff x="766969" y="2489885"/>
              <a:chExt cx="3392274" cy="1269942"/>
            </a:xfrm>
          </p:grpSpPr>
          <p:sp>
            <p:nvSpPr>
              <p:cNvPr id="96" name="Rounded Rectangle 8_2"/>
              <p:cNvSpPr/>
              <p:nvPr/>
            </p:nvSpPr>
            <p:spPr>
              <a:xfrm>
                <a:off x="766969" y="2489885"/>
                <a:ext cx="2821480"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094561"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1.4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本章小结</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37" name="组合 136"/>
          <p:cNvGrpSpPr/>
          <p:nvPr/>
        </p:nvGrpSpPr>
        <p:grpSpPr>
          <a:xfrm>
            <a:off x="627281" y="1825296"/>
            <a:ext cx="10878378" cy="4572000"/>
            <a:chOff x="673100" y="1400770"/>
            <a:chExt cx="10878378" cy="4572000"/>
          </a:xfrm>
        </p:grpSpPr>
        <p:grpSp>
          <p:nvGrpSpPr>
            <p:cNvPr id="139" name="组合 138"/>
            <p:cNvGrpSpPr/>
            <p:nvPr/>
          </p:nvGrpSpPr>
          <p:grpSpPr>
            <a:xfrm>
              <a:off x="673100" y="1400770"/>
              <a:ext cx="5280440" cy="4572000"/>
              <a:chOff x="673100" y="1400770"/>
              <a:chExt cx="5280440" cy="4572000"/>
            </a:xfrm>
          </p:grpSpPr>
          <p:sp>
            <p:nvSpPr>
              <p:cNvPr id="151" name="Rounded Rectangle 8_2"/>
              <p:cNvSpPr/>
              <p:nvPr/>
            </p:nvSpPr>
            <p:spPr>
              <a:xfrm>
                <a:off x="673100" y="1400770"/>
                <a:ext cx="5280440" cy="4572000"/>
              </a:xfrm>
              <a:prstGeom prst="roundRect">
                <a:avLst>
                  <a:gd name="adj" fmla="val 3624"/>
                </a:avLst>
              </a:pr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a:solidFill>
                    <a:srgbClr val="FFFFFF"/>
                  </a:solidFill>
                  <a:latin typeface="+mj-lt"/>
                </a:endParaRPr>
              </a:p>
            </p:txBody>
          </p:sp>
          <p:sp>
            <p:nvSpPr>
              <p:cNvPr id="152" name="Rounded Rectangle 8_1"/>
              <p:cNvSpPr/>
              <p:nvPr/>
            </p:nvSpPr>
            <p:spPr>
              <a:xfrm>
                <a:off x="759240" y="3759827"/>
                <a:ext cx="5108160" cy="2138360"/>
              </a:xfrm>
              <a:prstGeom prst="roundRect">
                <a:avLst>
                  <a:gd name="adj" fmla="val 362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4" name="文本框 153"/>
              <p:cNvSpPr txBox="1"/>
              <p:nvPr/>
            </p:nvSpPr>
            <p:spPr>
              <a:xfrm>
                <a:off x="1054049" y="1674259"/>
                <a:ext cx="4298238" cy="523220"/>
              </a:xfrm>
              <a:prstGeom prst="rect">
                <a:avLst/>
              </a:prstGeom>
              <a:noFill/>
            </p:spPr>
            <p:txBody>
              <a:bodyPr wrap="square">
                <a:spAutoFit/>
              </a:bodyPr>
              <a:lstStyle/>
              <a:p>
                <a:r>
                  <a:rPr lang="zh-CN" altLang="en-US" sz="2800" b="1" kern="100" dirty="0">
                    <a:solidFill>
                      <a:schemeClr val="bg1"/>
                    </a:solidFill>
                    <a:effectLst/>
                    <a:latin typeface="微软雅黑" panose="020B0503020204020204" pitchFamily="34" charset="-122"/>
                    <a:ea typeface="微软雅黑" panose="020B0503020204020204" pitchFamily="34" charset="-122"/>
                    <a:cs typeface="宋体" pitchFamily="2" charset="-122"/>
                  </a:rPr>
                  <a:t>数据分析的完整流程</a:t>
                </a:r>
                <a:endParaRPr lang="zh-CN" altLang="en-US" sz="2800" b="1" kern="100" dirty="0">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sp>
            <p:nvSpPr>
              <p:cNvPr id="155" name="Bullet"/>
              <p:cNvSpPr/>
              <p:nvPr/>
            </p:nvSpPr>
            <p:spPr>
              <a:xfrm>
                <a:off x="1290988" y="2339080"/>
                <a:ext cx="3905174" cy="1013044"/>
              </a:xfrm>
              <a:prstGeom prst="rect">
                <a:avLst/>
              </a:prstGeom>
              <a:noFill/>
            </p:spPr>
            <p:txBody>
              <a:bodyPr wrap="square" lIns="91440" tIns="45720" rIns="91440" bIns="45720" anchor="b" anchorCtr="0">
                <a:normAutofit fontScale="92500" lnSpcReduction="10000"/>
              </a:bodyPr>
              <a:lstStyle/>
              <a:p>
                <a:pPr>
                  <a:lnSpc>
                    <a:spcPct val="150000"/>
                  </a:lnSpc>
                </a:pPr>
                <a:r>
                  <a:rPr lang="zh-CN" altLang="en-US" sz="2400" b="1" dirty="0">
                    <a:solidFill>
                      <a:schemeClr val="bg1"/>
                    </a:solidFill>
                    <a:sym typeface="Arial" panose="020B0604020202090204" pitchFamily="34" charset="0"/>
                  </a:rPr>
                  <a:t>数据收集→数据清洗→</a:t>
                </a:r>
                <a:endParaRPr lang="en-US" altLang="zh-CN" sz="2400" b="1" dirty="0">
                  <a:solidFill>
                    <a:schemeClr val="bg1"/>
                  </a:solidFill>
                  <a:sym typeface="Arial" panose="020B0604020202090204" pitchFamily="34" charset="0"/>
                </a:endParaRPr>
              </a:p>
              <a:p>
                <a:pPr>
                  <a:lnSpc>
                    <a:spcPct val="150000"/>
                  </a:lnSpc>
                </a:pPr>
                <a:r>
                  <a:rPr lang="en-US" altLang="zh-CN" sz="2400" b="1" dirty="0">
                    <a:solidFill>
                      <a:schemeClr val="bg1"/>
                    </a:solidFill>
                    <a:sym typeface="Arial" panose="020B0604020202090204" pitchFamily="34" charset="0"/>
                  </a:rPr>
                  <a:t>          </a:t>
                </a:r>
                <a:r>
                  <a:rPr lang="zh-CN" altLang="en-US" sz="2400" b="1" dirty="0">
                    <a:solidFill>
                      <a:schemeClr val="bg1"/>
                    </a:solidFill>
                    <a:sym typeface="Arial" panose="020B0604020202090204" pitchFamily="34" charset="0"/>
                  </a:rPr>
                  <a:t>数据分析→数据可视化</a:t>
                </a:r>
                <a:endParaRPr lang="zh-CN" altLang="en-US" sz="2400" b="1" dirty="0">
                  <a:solidFill>
                    <a:schemeClr val="bg1"/>
                  </a:solidFill>
                  <a:sym typeface="Arial" panose="020B0604020202090204" pitchFamily="34" charset="0"/>
                </a:endParaRPr>
              </a:p>
            </p:txBody>
          </p:sp>
        </p:grpSp>
        <p:grpSp>
          <p:nvGrpSpPr>
            <p:cNvPr id="140" name="组合 139"/>
            <p:cNvGrpSpPr/>
            <p:nvPr/>
          </p:nvGrpSpPr>
          <p:grpSpPr>
            <a:xfrm>
              <a:off x="6271038" y="1400770"/>
              <a:ext cx="5280440" cy="4572000"/>
              <a:chOff x="6271038" y="1400770"/>
              <a:chExt cx="5280440" cy="4572000"/>
            </a:xfrm>
          </p:grpSpPr>
          <p:sp>
            <p:nvSpPr>
              <p:cNvPr id="141" name="矩形: 圆角 140"/>
              <p:cNvSpPr/>
              <p:nvPr/>
            </p:nvSpPr>
            <p:spPr>
              <a:xfrm>
                <a:off x="6271038" y="1400770"/>
                <a:ext cx="5280440" cy="4572000"/>
              </a:xfrm>
              <a:prstGeom prst="roundRect">
                <a:avLst>
                  <a:gd name="adj" fmla="val 3624"/>
                </a:avLst>
              </a:prstGeom>
              <a:gradFill flip="none" rotWithShape="0">
                <a:gsLst>
                  <a:gs pos="0">
                    <a:schemeClr val="accent2">
                      <a:lumMod val="60000"/>
                      <a:lumOff val="40000"/>
                    </a:schemeClr>
                  </a:gs>
                  <a:gs pos="60000">
                    <a:schemeClr val="accent2"/>
                  </a:gs>
                </a:gsLst>
                <a:lin ang="2700000" scaled="0"/>
                <a:tileRect/>
              </a:gradFill>
              <a:ln w="57150" cap="rnd">
                <a:noFill/>
                <a:prstDash val="solid"/>
                <a:round/>
              </a:ln>
              <a:effectLst>
                <a:outerShdw blurRad="254000" dist="1270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a:solidFill>
                    <a:srgbClr val="FFFFFF"/>
                  </a:solidFill>
                  <a:latin typeface="+mj-lt"/>
                </a:endParaRPr>
              </a:p>
            </p:txBody>
          </p:sp>
          <p:sp>
            <p:nvSpPr>
              <p:cNvPr id="142" name="Rounded Rectangle 9_1"/>
              <p:cNvSpPr/>
              <p:nvPr/>
            </p:nvSpPr>
            <p:spPr>
              <a:xfrm>
                <a:off x="6357178" y="2241179"/>
                <a:ext cx="5108160" cy="3657008"/>
              </a:xfrm>
              <a:prstGeom prst="roundRect">
                <a:avLst>
                  <a:gd name="adj" fmla="val 362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3" name="文本框 142"/>
              <p:cNvSpPr txBox="1"/>
              <p:nvPr/>
            </p:nvSpPr>
            <p:spPr>
              <a:xfrm>
                <a:off x="6654749" y="1674259"/>
                <a:ext cx="4406951" cy="523220"/>
              </a:xfrm>
              <a:prstGeom prst="rect">
                <a:avLst/>
              </a:prstGeom>
              <a:noFill/>
            </p:spPr>
            <p:txBody>
              <a:bodyPr wrap="square">
                <a:spAutoFit/>
              </a:bodyPr>
              <a:lstStyle/>
              <a:p>
                <a:pPr algn="l">
                  <a:spcBef>
                    <a:spcPts val="240"/>
                  </a:spcBef>
                  <a:spcAft>
                    <a:spcPts val="240"/>
                  </a:spcAft>
                </a:pPr>
                <a:r>
                  <a:rPr lang="zh-CN" altLang="en-US" sz="2800" b="1" kern="100" dirty="0">
                    <a:solidFill>
                      <a:schemeClr val="bg1"/>
                    </a:solidFill>
                    <a:effectLst/>
                    <a:latin typeface="微软雅黑" panose="020B0503020204020204" pitchFamily="34" charset="-122"/>
                    <a:ea typeface="微软雅黑" panose="020B0503020204020204" pitchFamily="34" charset="-122"/>
                    <a:cs typeface="宋体" pitchFamily="2" charset="-122"/>
                  </a:rPr>
                  <a:t>工具安装</a:t>
                </a:r>
                <a:endParaRPr lang="zh-CN" altLang="en-US" sz="2800" b="1" kern="100" dirty="0">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sp>
            <p:nvSpPr>
              <p:cNvPr id="150"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pSp>
      <p:sp>
        <p:nvSpPr>
          <p:cNvPr id="163" name="文本框 162"/>
          <p:cNvSpPr txBox="1"/>
          <p:nvPr/>
        </p:nvSpPr>
        <p:spPr>
          <a:xfrm>
            <a:off x="832801" y="4617059"/>
            <a:ext cx="3254374" cy="461665"/>
          </a:xfrm>
          <a:prstGeom prst="rect">
            <a:avLst/>
          </a:prstGeom>
          <a:noFill/>
        </p:spPr>
        <p:txBody>
          <a:bodyPr wrap="square">
            <a:spAutoFit/>
          </a:bodyPr>
          <a:lstStyle/>
          <a:p>
            <a:r>
              <a:rPr lang="zh-CN" altLang="en-US" sz="2400" b="1" dirty="0"/>
              <a:t>数据分析核心三件套</a:t>
            </a:r>
            <a:endParaRPr lang="zh-CN" altLang="en-US" sz="2400" dirty="0"/>
          </a:p>
        </p:txBody>
      </p:sp>
      <p:sp>
        <p:nvSpPr>
          <p:cNvPr id="164" name="文本框 163"/>
          <p:cNvSpPr txBox="1"/>
          <p:nvPr/>
        </p:nvSpPr>
        <p:spPr>
          <a:xfrm>
            <a:off x="739224" y="5429216"/>
            <a:ext cx="1538743" cy="574984"/>
          </a:xfrm>
          <a:prstGeom prst="roundRect">
            <a:avLst>
              <a:gd name="adj" fmla="val 50000"/>
            </a:avLst>
          </a:prstGeom>
          <a:solidFill>
            <a:schemeClr val="accent1">
              <a:lumMod val="20000"/>
              <a:lumOff val="80000"/>
            </a:schemeClr>
          </a:solidFill>
        </p:spPr>
        <p:txBody>
          <a:bodyPr vert="horz" wrap="square" rtlCol="0" anchor="ctr">
            <a:noAutofit/>
          </a:bodyPr>
          <a:lstStyle/>
          <a:p>
            <a:pPr algn="ctr">
              <a:lnSpc>
                <a:spcPct val="150000"/>
              </a:lnSpc>
            </a:pPr>
            <a:r>
              <a:rPr lang="en-US" altLang="zh-CN" b="1" dirty="0" err="1"/>
              <a:t>Numpy</a:t>
            </a:r>
            <a:endParaRPr lang="zh-CN" altLang="en-US" b="1" dirty="0"/>
          </a:p>
        </p:txBody>
      </p:sp>
      <p:sp>
        <p:nvSpPr>
          <p:cNvPr id="165" name="文本框 164"/>
          <p:cNvSpPr txBox="1"/>
          <p:nvPr/>
        </p:nvSpPr>
        <p:spPr>
          <a:xfrm>
            <a:off x="2389683" y="5453045"/>
            <a:ext cx="1538743" cy="574984"/>
          </a:xfrm>
          <a:prstGeom prst="roundRect">
            <a:avLst>
              <a:gd name="adj" fmla="val 50000"/>
            </a:avLst>
          </a:prstGeom>
          <a:solidFill>
            <a:schemeClr val="accent1">
              <a:lumMod val="20000"/>
              <a:lumOff val="80000"/>
            </a:schemeClr>
          </a:solidFill>
        </p:spPr>
        <p:txBody>
          <a:bodyPr vert="horz" wrap="square" rtlCol="0" anchor="ctr">
            <a:noAutofit/>
          </a:bodyPr>
          <a:lstStyle/>
          <a:p>
            <a:pPr algn="ctr">
              <a:lnSpc>
                <a:spcPct val="150000"/>
              </a:lnSpc>
            </a:pPr>
            <a:r>
              <a:rPr lang="en-US" altLang="zh-CN" b="1" dirty="0"/>
              <a:t>Pandas</a:t>
            </a:r>
            <a:endParaRPr lang="zh-CN" altLang="en-US" b="1" dirty="0"/>
          </a:p>
        </p:txBody>
      </p:sp>
      <p:sp>
        <p:nvSpPr>
          <p:cNvPr id="166" name="文本框 165"/>
          <p:cNvSpPr txBox="1"/>
          <p:nvPr/>
        </p:nvSpPr>
        <p:spPr>
          <a:xfrm>
            <a:off x="4087175" y="5453045"/>
            <a:ext cx="1538743" cy="574984"/>
          </a:xfrm>
          <a:prstGeom prst="roundRect">
            <a:avLst>
              <a:gd name="adj" fmla="val 50000"/>
            </a:avLst>
          </a:prstGeom>
          <a:solidFill>
            <a:schemeClr val="accent1">
              <a:lumMod val="20000"/>
              <a:lumOff val="80000"/>
            </a:schemeClr>
          </a:solidFill>
        </p:spPr>
        <p:txBody>
          <a:bodyPr vert="horz" wrap="square" rtlCol="0" anchor="ctr">
            <a:noAutofit/>
          </a:bodyPr>
          <a:lstStyle/>
          <a:p>
            <a:pPr algn="ctr">
              <a:lnSpc>
                <a:spcPct val="150000"/>
              </a:lnSpc>
            </a:pPr>
            <a:r>
              <a:rPr lang="en-US" altLang="zh-CN" b="1" dirty="0"/>
              <a:t>Matplotlib</a:t>
            </a:r>
            <a:endParaRPr lang="zh-CN" altLang="en-US" b="1" dirty="0"/>
          </a:p>
        </p:txBody>
      </p:sp>
      <p:pic>
        <p:nvPicPr>
          <p:cNvPr id="9" name="图片 8"/>
          <p:cNvPicPr>
            <a:picLocks noChangeAspect="1"/>
          </p:cNvPicPr>
          <p:nvPr/>
        </p:nvPicPr>
        <p:blipFill>
          <a:blip r:embed="rId1"/>
          <a:stretch>
            <a:fillRect/>
          </a:stretch>
        </p:blipFill>
        <p:spPr>
          <a:xfrm>
            <a:off x="6698273" y="3085450"/>
            <a:ext cx="4418593" cy="748914"/>
          </a:xfrm>
          <a:prstGeom prst="rect">
            <a:avLst/>
          </a:prstGeom>
        </p:spPr>
      </p:pic>
      <p:pic>
        <p:nvPicPr>
          <p:cNvPr id="2355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6667" y="4531466"/>
            <a:ext cx="1214834" cy="1407485"/>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5775" y="4521805"/>
            <a:ext cx="1405723" cy="1405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hasCustomPrompt="1"/>
          </p:nvPr>
        </p:nvSpPr>
        <p:spPr>
          <a:xfrm>
            <a:off x="2917329" y="2377994"/>
            <a:ext cx="7034745" cy="1456728"/>
          </a:xfrm>
          <a:prstGeom prst="rect">
            <a:avLst/>
          </a:prstGeom>
        </p:spPr>
        <p:txBody>
          <a:bodyPr>
            <a:normAutofit fontScale="90000"/>
          </a:bodyPr>
          <a:lstStyle/>
          <a:p>
            <a:pPr algn="ctr"/>
            <a:r>
              <a:rPr lang="zh-CN" altLang="en-US" b="1" dirty="0"/>
              <a:t>第</a:t>
            </a:r>
            <a:r>
              <a:rPr lang="en-US" altLang="zh-CN" b="1" dirty="0"/>
              <a:t>2</a:t>
            </a:r>
            <a:r>
              <a:rPr lang="zh-CN" altLang="en-US" b="1" dirty="0"/>
              <a:t>章 </a:t>
            </a:r>
            <a:br>
              <a:rPr lang="en-US" altLang="zh-CN" b="1" dirty="0"/>
            </a:br>
            <a:br>
              <a:rPr lang="en-US" altLang="zh-CN" b="1" dirty="0"/>
            </a:br>
            <a:r>
              <a:rPr lang="en-US" altLang="zh-CN" b="1" dirty="0" err="1"/>
              <a:t>Numpy</a:t>
            </a:r>
            <a:r>
              <a:rPr lang="zh-CN" altLang="en-US" b="1" dirty="0"/>
              <a:t>科学计算</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3632815" y="1255424"/>
            <a:ext cx="5271168" cy="1021509"/>
            <a:chOff x="3569908" y="3040083"/>
            <a:chExt cx="4611029" cy="1741786"/>
          </a:xfrm>
        </p:grpSpPr>
        <p:sp>
          <p:nvSpPr>
            <p:cNvPr id="4"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6"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err="1"/>
                <a:t>Numpy</a:t>
              </a:r>
              <a:r>
                <a:rPr lang="zh-CN" altLang="en-US" sz="2400" b="1" dirty="0"/>
                <a:t>介绍</a:t>
              </a:r>
              <a:endParaRPr lang="zh-CN" altLang="en-US" sz="2400" b="1" dirty="0"/>
            </a:p>
          </p:txBody>
        </p:sp>
        <p:sp>
          <p:nvSpPr>
            <p:cNvPr id="7"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01</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8" name="组合 7"/>
          <p:cNvGrpSpPr>
            <a:grpSpLocks noChangeAspect="1"/>
          </p:cNvGrpSpPr>
          <p:nvPr/>
        </p:nvGrpSpPr>
        <p:grpSpPr>
          <a:xfrm>
            <a:off x="3632815" y="2609303"/>
            <a:ext cx="5271168" cy="1021509"/>
            <a:chOff x="3569908" y="3040083"/>
            <a:chExt cx="4611029" cy="1741786"/>
          </a:xfrm>
        </p:grpSpPr>
        <p:sp>
          <p:nvSpPr>
            <p:cNvPr id="9"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0"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err="1"/>
                <a:t>ndarray</a:t>
              </a:r>
              <a:endParaRPr lang="zh-CN" altLang="en-US" sz="2400" dirty="0"/>
            </a:p>
          </p:txBody>
        </p:sp>
        <p:sp>
          <p:nvSpPr>
            <p:cNvPr id="11"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02</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2" name="组合 11"/>
          <p:cNvGrpSpPr>
            <a:grpSpLocks noChangeAspect="1"/>
          </p:cNvGrpSpPr>
          <p:nvPr/>
        </p:nvGrpSpPr>
        <p:grpSpPr>
          <a:xfrm>
            <a:off x="3632815" y="3963182"/>
            <a:ext cx="5271168" cy="1021509"/>
            <a:chOff x="3569908" y="3040083"/>
            <a:chExt cx="4611029" cy="1741786"/>
          </a:xfrm>
        </p:grpSpPr>
        <p:sp>
          <p:nvSpPr>
            <p:cNvPr id="13"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4"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sz="2400" b="1" dirty="0" err="1"/>
                <a:t>Numpy</a:t>
              </a:r>
              <a:r>
                <a:rPr lang="zh-CN" altLang="en-US" sz="2400" b="1" dirty="0"/>
                <a:t>常用函数</a:t>
              </a:r>
              <a:endParaRPr lang="zh-CN" altLang="en-US" sz="2400" b="1" dirty="0"/>
            </a:p>
          </p:txBody>
        </p:sp>
        <p:sp>
          <p:nvSpPr>
            <p:cNvPr id="15"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03</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6" name="组合 15"/>
          <p:cNvGrpSpPr>
            <a:grpSpLocks noChangeAspect="1"/>
          </p:cNvGrpSpPr>
          <p:nvPr/>
        </p:nvGrpSpPr>
        <p:grpSpPr>
          <a:xfrm>
            <a:off x="3632815" y="5317061"/>
            <a:ext cx="5271168" cy="1021509"/>
            <a:chOff x="3569908" y="3040083"/>
            <a:chExt cx="4611029" cy="1741786"/>
          </a:xfrm>
        </p:grpSpPr>
        <p:sp>
          <p:nvSpPr>
            <p:cNvPr id="17"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8"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2400" b="1" dirty="0"/>
                <a:t>案例练习</a:t>
              </a:r>
              <a:endParaRPr lang="zh-CN" altLang="en-US" sz="2400" b="1" dirty="0"/>
            </a:p>
          </p:txBody>
        </p:sp>
        <p:sp>
          <p:nvSpPr>
            <p:cNvPr id="19"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04</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2.1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Numpy</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介绍</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5" name="矩形: 圆角 14"/>
          <p:cNvSpPr/>
          <p:nvPr/>
        </p:nvSpPr>
        <p:spPr>
          <a:xfrm>
            <a:off x="1587500" y="1941823"/>
            <a:ext cx="9336257" cy="4649477"/>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schemeClr val="tx1"/>
                </a:solidFill>
                <a:effectLst/>
                <a:uLnTx/>
                <a:uFillTx/>
                <a:latin typeface="Arial" panose="020B0604020202090204"/>
                <a:ea typeface="微软雅黑"/>
                <a:cs typeface="+mn-ea"/>
                <a:sym typeface="+mn-lt"/>
              </a:rPr>
              <a:t>numpy</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是</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Python</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中科学计算的基础包。</a:t>
            </a:r>
            <a:endPar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它是一个</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Python</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库，提供多维数组对象、各种派生对象（例如掩码数组和矩阵）以及用于对数组进行快速操作的各种方法，包括数学、逻辑、形状操作、排序、选择、</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I/O </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、离散傅里叶变换、基本线性代数、基本统计运算、随机模拟等等。</a:t>
            </a:r>
            <a:endPar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schemeClr val="tx1"/>
                </a:solidFill>
                <a:effectLst/>
                <a:uLnTx/>
                <a:uFillTx/>
                <a:latin typeface="Arial" panose="020B0604020202090204"/>
                <a:ea typeface="微软雅黑"/>
                <a:cs typeface="+mn-ea"/>
                <a:sym typeface="+mn-lt"/>
              </a:rPr>
              <a:t>numpy</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的部分功能如下：</a:t>
            </a:r>
            <a:endParaRPr lang="en-US" altLang="zh-CN" dirty="0">
              <a:solidFill>
                <a:schemeClr val="tx1"/>
              </a:solidFill>
              <a:latin typeface="Arial" panose="020B0604020202090204"/>
              <a:ea typeface="微软雅黑"/>
              <a:cs typeface="+mn-ea"/>
              <a:sym typeface="+mn-lt"/>
            </a:endParaRPr>
          </a:p>
          <a:p>
            <a:pPr marL="285750" marR="0" lvl="0" indent="-285750" defTabSz="914400" rtl="0" eaLnBrk="1" fontAlgn="auto" latinLnBrk="0" hangingPunct="1">
              <a:lnSpc>
                <a:spcPct val="150000"/>
              </a:lnSpc>
              <a:spcBef>
                <a:spcPts val="0"/>
              </a:spcBef>
              <a:spcAft>
                <a:spcPts val="0"/>
              </a:spcAft>
              <a:buClrTx/>
              <a:buSzTx/>
              <a:buFont typeface="Arial" panose="020B0604020202090204" pitchFamily="34" charset="0"/>
              <a:buChar char="•"/>
              <a:defRPr/>
            </a:pPr>
            <a:r>
              <a:rPr kumimoji="0" lang="en-US" altLang="zh-CN" sz="1800" b="0" i="0" u="none" strike="noStrike" kern="1200" cap="none" spc="0" normalizeH="0" baseline="0" noProof="0" dirty="0" err="1">
                <a:ln>
                  <a:noFill/>
                </a:ln>
                <a:solidFill>
                  <a:schemeClr val="tx1"/>
                </a:solidFill>
                <a:effectLst/>
                <a:uLnTx/>
                <a:uFillTx/>
                <a:latin typeface="Arial" panose="020B0604020202090204"/>
                <a:ea typeface="微软雅黑"/>
                <a:cs typeface="+mn-ea"/>
                <a:sym typeface="+mn-lt"/>
              </a:rPr>
              <a:t>ndarray</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，一个具有矢量算术运算和复杂广播能力的快速且节省空间的多维数组。</a:t>
            </a:r>
            <a:endParaRPr lang="en-US" altLang="zh-CN" dirty="0">
              <a:solidFill>
                <a:schemeClr val="tx1"/>
              </a:solidFill>
              <a:latin typeface="Arial" panose="020B0604020202090204"/>
              <a:ea typeface="微软雅黑"/>
              <a:cs typeface="+mn-ea"/>
              <a:sym typeface="+mn-lt"/>
            </a:endParaRPr>
          </a:p>
          <a:p>
            <a:pPr marL="285750" marR="0" lvl="0" indent="-285750" defTabSz="914400" rtl="0" eaLnBrk="1" fontAlgn="auto" latinLnBrk="0" hangingPunct="1">
              <a:lnSpc>
                <a:spcPct val="150000"/>
              </a:lnSpc>
              <a:spcBef>
                <a:spcPts val="0"/>
              </a:spcBef>
              <a:spcAft>
                <a:spcPts val="0"/>
              </a:spcAft>
              <a:buClrTx/>
              <a:buSzTx/>
              <a:buFont typeface="Arial" panose="020B0604020202090204" pitchFamily="34" charset="0"/>
              <a:buChar char="•"/>
              <a:defRPr/>
            </a:pP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 </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用于对整组数据进行快速运算的标准数学函数（无需编写循环）。</a:t>
            </a:r>
            <a:endParaRPr lang="en-US" altLang="zh-CN" dirty="0">
              <a:solidFill>
                <a:schemeClr val="tx1"/>
              </a:solidFill>
              <a:latin typeface="Arial" panose="020B0604020202090204"/>
              <a:ea typeface="微软雅黑"/>
              <a:cs typeface="+mn-ea"/>
              <a:sym typeface="+mn-lt"/>
            </a:endParaRPr>
          </a:p>
          <a:p>
            <a:pPr marL="285750" marR="0" lvl="0" indent="-285750" defTabSz="914400" rtl="0" eaLnBrk="1" fontAlgn="auto" latinLnBrk="0" hangingPunct="1">
              <a:lnSpc>
                <a:spcPct val="150000"/>
              </a:lnSpc>
              <a:spcBef>
                <a:spcPts val="0"/>
              </a:spcBef>
              <a:spcAft>
                <a:spcPts val="0"/>
              </a:spcAft>
              <a:buClrTx/>
              <a:buSzTx/>
              <a:buFont typeface="Arial" panose="020B060402020209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用于读写磁盘数据的工具以及用于操作内存映射文件的工具。</a:t>
            </a:r>
            <a:endParaRPr lang="en-US" altLang="zh-CN" dirty="0">
              <a:solidFill>
                <a:schemeClr val="tx1"/>
              </a:solidFill>
              <a:latin typeface="Arial" panose="020B0604020202090204"/>
              <a:ea typeface="微软雅黑"/>
              <a:cs typeface="+mn-ea"/>
              <a:sym typeface="+mn-lt"/>
            </a:endParaRPr>
          </a:p>
          <a:p>
            <a:pPr marL="285750" marR="0" lvl="0" indent="-285750" defTabSz="914400" rtl="0" eaLnBrk="1" fontAlgn="auto" latinLnBrk="0" hangingPunct="1">
              <a:lnSpc>
                <a:spcPct val="150000"/>
              </a:lnSpc>
              <a:spcBef>
                <a:spcPts val="0"/>
              </a:spcBef>
              <a:spcAft>
                <a:spcPts val="0"/>
              </a:spcAft>
              <a:buClrTx/>
              <a:buSzTx/>
              <a:buFont typeface="Arial" panose="020B060402020209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线性代数、随机数生成以及傅里叶变换功能。</a:t>
            </a:r>
            <a:endParaRPr lang="en-US" altLang="zh-CN" dirty="0">
              <a:solidFill>
                <a:schemeClr val="tx1"/>
              </a:solidFill>
              <a:latin typeface="Arial" panose="020B0604020202090204"/>
              <a:ea typeface="微软雅黑"/>
              <a:cs typeface="+mn-ea"/>
              <a:sym typeface="+mn-lt"/>
            </a:endParaRPr>
          </a:p>
          <a:p>
            <a:pPr marL="285750" marR="0" lvl="0" indent="-285750" defTabSz="914400" rtl="0" eaLnBrk="1" fontAlgn="auto" latinLnBrk="0" hangingPunct="1">
              <a:lnSpc>
                <a:spcPct val="150000"/>
              </a:lnSpc>
              <a:spcBef>
                <a:spcPts val="0"/>
              </a:spcBef>
              <a:spcAft>
                <a:spcPts val="0"/>
              </a:spcAft>
              <a:buClrTx/>
              <a:buSzTx/>
              <a:buFont typeface="Arial" panose="020B060402020209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用于集成由</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C</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C++</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Fortran</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等语言编写的代码的</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API</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a:t>
            </a:r>
            <a:endPar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2.2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ndarray</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5" name="矩形: 圆角 14"/>
          <p:cNvSpPr/>
          <p:nvPr/>
        </p:nvSpPr>
        <p:spPr>
          <a:xfrm>
            <a:off x="1587500" y="1941823"/>
            <a:ext cx="9336257" cy="4649477"/>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Num</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py </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数组 </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a:t>
            </a:r>
            <a:r>
              <a:rPr kumimoji="0" lang="en-US" altLang="zh-CN" sz="1800" b="0" i="0" u="none" strike="noStrike" kern="1200" cap="none" spc="0" normalizeH="0" baseline="0" noProof="0" dirty="0" err="1">
                <a:ln>
                  <a:noFill/>
                </a:ln>
                <a:solidFill>
                  <a:schemeClr val="tx1"/>
                </a:solidFill>
                <a:effectLst/>
                <a:uLnTx/>
                <a:uFillTx/>
                <a:latin typeface="Arial" panose="020B0604020202090204"/>
                <a:ea typeface="微软雅黑"/>
                <a:cs typeface="+mn-ea"/>
                <a:sym typeface="+mn-lt"/>
              </a:rPr>
              <a:t>ndarray</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 </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的核心特性</a:t>
            </a:r>
            <a:endPar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多维性：支持 </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0 </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维（标量）、</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1 </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维（向量）、</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2 </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维（矩阵）及更高维数组。</a:t>
            </a:r>
            <a:endPar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同质性：所有元素类型必须一致（通过 </a:t>
            </a:r>
            <a:r>
              <a:rPr kumimoji="0" lang="en-US" altLang="zh-CN" sz="1800" b="0" i="0" u="none" strike="noStrike" kern="1200" cap="none" spc="0" normalizeH="0" baseline="0" noProof="0" dirty="0" err="1">
                <a:ln>
                  <a:noFill/>
                </a:ln>
                <a:solidFill>
                  <a:schemeClr val="tx1"/>
                </a:solidFill>
                <a:effectLst/>
                <a:uLnTx/>
                <a:uFillTx/>
                <a:latin typeface="Arial" panose="020B0604020202090204"/>
                <a:ea typeface="微软雅黑"/>
                <a:cs typeface="+mn-ea"/>
                <a:sym typeface="+mn-lt"/>
              </a:rPr>
              <a:t>dtype</a:t>
            </a:r>
            <a:r>
              <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 </a:t>
            </a: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指定）。</a:t>
            </a:r>
            <a:endParaRPr kumimoji="0" lang="en-US" altLang="zh-CN"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rPr>
              <a:t>高效性：基于连续内存块存储，支持向量化运算。</a:t>
            </a:r>
            <a:endPar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endParaRPr>
          </a:p>
          <a:p>
            <a:pPr marL="0" marR="0" lvl="0" indent="0" defTabSz="914400" rtl="0" eaLnBrk="1" fontAlgn="auto" latinLnBrk="0" hangingPunct="1">
              <a:lnSpc>
                <a:spcPct val="15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90204"/>
              <a:ea typeface="微软雅黑"/>
              <a:cs typeface="+mn-ea"/>
              <a:sym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18" name="表格 17"/>
          <p:cNvGraphicFramePr>
            <a:graphicFrameLocks noGrp="1"/>
          </p:cNvGraphicFramePr>
          <p:nvPr/>
        </p:nvGraphicFramePr>
        <p:xfrm>
          <a:off x="1827354" y="2662330"/>
          <a:ext cx="8890860" cy="3556000"/>
        </p:xfrm>
        <a:graphic>
          <a:graphicData uri="http://schemas.openxmlformats.org/drawingml/2006/table">
            <a:tbl>
              <a:tblPr>
                <a:tableStyleId>{5C22544A-7EE6-4342-B048-85BDC9FD1C3A}</a:tableStyleId>
              </a:tblPr>
              <a:tblGrid>
                <a:gridCol w="1380588"/>
                <a:gridCol w="6223969"/>
                <a:gridCol w="1286303"/>
              </a:tblGrid>
              <a:tr h="711200">
                <a:tc>
                  <a:txBody>
                    <a:bodyPr/>
                    <a:lstStyle/>
                    <a:p>
                      <a:pPr algn="l" fontAlgn="t"/>
                      <a:r>
                        <a:rPr lang="zh-CN" altLang="en-US" sz="2000" b="1" dirty="0">
                          <a:effectLst/>
                        </a:rPr>
                        <a:t>属性名称</a:t>
                      </a:r>
                      <a:endParaRPr lang="zh-CN" altLang="en-US" sz="20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dirty="0">
                          <a:effectLst/>
                        </a:rPr>
                        <a:t>通俗解释</a:t>
                      </a:r>
                      <a:endParaRPr lang="zh-CN" altLang="en-US" sz="20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dirty="0">
                          <a:effectLst/>
                        </a:rPr>
                        <a:t>使用示例</a:t>
                      </a:r>
                      <a:endParaRPr lang="zh-CN" altLang="en-US" sz="20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11200">
                <a:tc>
                  <a:txBody>
                    <a:bodyPr/>
                    <a:lstStyle/>
                    <a:p>
                      <a:pPr algn="l" fontAlgn="t"/>
                      <a:r>
                        <a:rPr lang="en-US" sz="2000" dirty="0">
                          <a:effectLst/>
                        </a:rPr>
                        <a:t>shape</a:t>
                      </a:r>
                      <a:endParaRPr 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dirty="0">
                          <a:effectLst/>
                        </a:rPr>
                        <a:t>数组的形状</a:t>
                      </a:r>
                      <a:r>
                        <a:rPr lang="zh-CN" altLang="en-US" sz="2000" dirty="0">
                          <a:effectLst/>
                        </a:rPr>
                        <a:t>：行数和列数（或更高维度的尺寸）。</a:t>
                      </a:r>
                      <a:endParaRPr lang="zh-CN" alt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000" dirty="0" err="1">
                          <a:effectLst/>
                        </a:rPr>
                        <a:t>arr.shape</a:t>
                      </a:r>
                      <a:endParaRPr 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11200">
                <a:tc>
                  <a:txBody>
                    <a:bodyPr/>
                    <a:lstStyle/>
                    <a:p>
                      <a:pPr algn="l" fontAlgn="t"/>
                      <a:r>
                        <a:rPr lang="en-US" sz="2000" dirty="0" err="1">
                          <a:effectLst/>
                        </a:rPr>
                        <a:t>ndim</a:t>
                      </a:r>
                      <a:endParaRPr 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dirty="0">
                          <a:effectLst/>
                        </a:rPr>
                        <a:t>维度数量</a:t>
                      </a:r>
                      <a:r>
                        <a:rPr lang="zh-CN" altLang="en-US" sz="2000" dirty="0">
                          <a:effectLst/>
                        </a:rPr>
                        <a:t>：数组是几维的（</a:t>
                      </a:r>
                      <a:r>
                        <a:rPr lang="en-US" altLang="zh-CN" sz="2000" dirty="0">
                          <a:effectLst/>
                        </a:rPr>
                        <a:t>1</a:t>
                      </a:r>
                      <a:r>
                        <a:rPr lang="zh-CN" altLang="en-US" sz="2000" dirty="0">
                          <a:effectLst/>
                        </a:rPr>
                        <a:t>维、</a:t>
                      </a:r>
                      <a:r>
                        <a:rPr lang="en-US" altLang="zh-CN" sz="2000" dirty="0">
                          <a:effectLst/>
                        </a:rPr>
                        <a:t>2</a:t>
                      </a:r>
                      <a:r>
                        <a:rPr lang="zh-CN" altLang="en-US" sz="2000" dirty="0">
                          <a:effectLst/>
                        </a:rPr>
                        <a:t>维、</a:t>
                      </a:r>
                      <a:r>
                        <a:rPr lang="en-US" altLang="zh-CN" sz="2000" dirty="0">
                          <a:effectLst/>
                        </a:rPr>
                        <a:t>3</a:t>
                      </a:r>
                      <a:r>
                        <a:rPr lang="zh-CN" altLang="en-US" sz="2000" dirty="0">
                          <a:effectLst/>
                        </a:rPr>
                        <a:t>维等）。</a:t>
                      </a:r>
                      <a:endParaRPr lang="en-US" altLang="zh-CN"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000">
                          <a:effectLst/>
                        </a:rPr>
                        <a:t>arr.ndim</a:t>
                      </a:r>
                      <a:endParaRPr lang="en-US" sz="20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11200">
                <a:tc>
                  <a:txBody>
                    <a:bodyPr/>
                    <a:lstStyle/>
                    <a:p>
                      <a:pPr algn="l" fontAlgn="t"/>
                      <a:r>
                        <a:rPr lang="en-US" sz="2000" dirty="0">
                          <a:effectLst/>
                        </a:rPr>
                        <a:t>size</a:t>
                      </a:r>
                      <a:endParaRPr 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dirty="0">
                          <a:effectLst/>
                        </a:rPr>
                        <a:t>总元素个数</a:t>
                      </a:r>
                      <a:r>
                        <a:rPr lang="zh-CN" altLang="en-US" sz="2000" dirty="0">
                          <a:effectLst/>
                        </a:rPr>
                        <a:t>：数组中所有元素的总数。</a:t>
                      </a:r>
                      <a:endParaRPr lang="en-US" altLang="zh-CN"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000">
                          <a:effectLst/>
                        </a:rPr>
                        <a:t>arr.size</a:t>
                      </a:r>
                      <a:endParaRPr lang="en-US" sz="20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11200">
                <a:tc>
                  <a:txBody>
                    <a:bodyPr/>
                    <a:lstStyle/>
                    <a:p>
                      <a:pPr algn="l" fontAlgn="t"/>
                      <a:r>
                        <a:rPr lang="en-US" sz="2000" dirty="0" err="1">
                          <a:effectLst/>
                        </a:rPr>
                        <a:t>dtype</a:t>
                      </a:r>
                      <a:endParaRPr 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dirty="0">
                          <a:effectLst/>
                        </a:rPr>
                        <a:t>元素类型</a:t>
                      </a:r>
                      <a:r>
                        <a:rPr lang="zh-CN" altLang="en-US" sz="2000" dirty="0">
                          <a:effectLst/>
                        </a:rPr>
                        <a:t>：数组中元素的类型（整数、浮点数等）。</a:t>
                      </a:r>
                      <a:endParaRPr lang="zh-CN" alt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000" dirty="0" err="1">
                          <a:effectLst/>
                        </a:rPr>
                        <a:t>arr.dtype</a:t>
                      </a:r>
                      <a:endParaRPr 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2.2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ndarray</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2379"/>
            <a:ext cx="3584458" cy="461665"/>
          </a:xfrm>
          <a:prstGeom prst="rect">
            <a:avLst/>
          </a:prstGeom>
          <a:noFill/>
          <a:effectLst/>
        </p:spPr>
        <p:txBody>
          <a:bodyPr wrap="square" anchor="ctr">
            <a:spAutoFit/>
          </a:bodyPr>
          <a:lstStyle/>
          <a:p>
            <a:r>
              <a:rPr lang="en-US" altLang="zh-CN" sz="2400" b="1" dirty="0" err="1">
                <a:solidFill>
                  <a:srgbClr val="177360"/>
                </a:solidFill>
                <a:sym typeface="Arial" panose="020B0604020202090204" pitchFamily="34" charset="0"/>
              </a:rPr>
              <a:t>ndarray</a:t>
            </a:r>
            <a:r>
              <a:rPr lang="zh-CN" altLang="en-US" sz="2400" b="1" dirty="0">
                <a:solidFill>
                  <a:srgbClr val="177360"/>
                </a:solidFill>
                <a:sym typeface="Arial" panose="020B0604020202090204" pitchFamily="34" charset="0"/>
              </a:rPr>
              <a:t>的属性</a:t>
            </a:r>
            <a:endParaRPr lang="zh-CN" altLang="en-US" sz="2400" b="1" dirty="0">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18" name="表格 17"/>
          <p:cNvGraphicFramePr>
            <a:graphicFrameLocks noGrp="1"/>
          </p:cNvGraphicFramePr>
          <p:nvPr/>
        </p:nvGraphicFramePr>
        <p:xfrm>
          <a:off x="1827354" y="2662330"/>
          <a:ext cx="8890860" cy="3556000"/>
        </p:xfrm>
        <a:graphic>
          <a:graphicData uri="http://schemas.openxmlformats.org/drawingml/2006/table">
            <a:tbl>
              <a:tblPr>
                <a:tableStyleId>{5C22544A-7EE6-4342-B048-85BDC9FD1C3A}</a:tableStyleId>
              </a:tblPr>
              <a:tblGrid>
                <a:gridCol w="1380588"/>
                <a:gridCol w="5780610"/>
                <a:gridCol w="1729662"/>
              </a:tblGrid>
              <a:tr h="711200">
                <a:tc>
                  <a:txBody>
                    <a:bodyPr/>
                    <a:lstStyle/>
                    <a:p>
                      <a:pPr algn="l" fontAlgn="t"/>
                      <a:r>
                        <a:rPr lang="zh-CN" altLang="en-US" sz="2000" b="1" dirty="0">
                          <a:effectLst/>
                        </a:rPr>
                        <a:t>属性名称</a:t>
                      </a:r>
                      <a:endParaRPr lang="zh-CN" altLang="en-US" sz="20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dirty="0">
                          <a:effectLst/>
                        </a:rPr>
                        <a:t>通俗解释</a:t>
                      </a:r>
                      <a:endParaRPr lang="zh-CN" altLang="en-US" sz="20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dirty="0">
                          <a:effectLst/>
                        </a:rPr>
                        <a:t>使用示例</a:t>
                      </a:r>
                      <a:endParaRPr lang="zh-CN" altLang="en-US" sz="20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11200">
                <a:tc>
                  <a:txBody>
                    <a:bodyPr/>
                    <a:lstStyle/>
                    <a:p>
                      <a:pPr algn="l" fontAlgn="t"/>
                      <a:r>
                        <a:rPr lang="en-US" sz="2000">
                          <a:effectLst/>
                        </a:rPr>
                        <a:t>T</a:t>
                      </a:r>
                      <a:endParaRPr lang="en-US" sz="20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dirty="0">
                          <a:effectLst/>
                        </a:rPr>
                        <a:t>转置</a:t>
                      </a:r>
                      <a:r>
                        <a:rPr lang="zh-CN" altLang="en-US" sz="2000" dirty="0">
                          <a:effectLst/>
                        </a:rPr>
                        <a:t>：行变列，列变行。</a:t>
                      </a:r>
                      <a:endParaRPr lang="zh-CN" alt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000" dirty="0" err="1">
                          <a:effectLst/>
                        </a:rPr>
                        <a:t>arr.T</a:t>
                      </a:r>
                      <a:endParaRPr 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11200">
                <a:tc>
                  <a:txBody>
                    <a:bodyPr/>
                    <a:lstStyle/>
                    <a:p>
                      <a:pPr algn="l" fontAlgn="t"/>
                      <a:r>
                        <a:rPr lang="en-US" sz="2000">
                          <a:effectLst/>
                        </a:rPr>
                        <a:t>itemsize</a:t>
                      </a:r>
                      <a:endParaRPr lang="en-US" sz="20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dirty="0">
                          <a:effectLst/>
                        </a:rPr>
                        <a:t>单个元素占用的内存字节数</a:t>
                      </a:r>
                      <a:r>
                        <a:rPr lang="zh-CN" altLang="en-US" sz="2000" dirty="0">
                          <a:effectLst/>
                        </a:rPr>
                        <a:t>。</a:t>
                      </a:r>
                      <a:endParaRPr lang="zh-CN" alt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000" dirty="0" err="1">
                          <a:effectLst/>
                        </a:rPr>
                        <a:t>arr.itemsize</a:t>
                      </a:r>
                      <a:endParaRPr 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11200">
                <a:tc>
                  <a:txBody>
                    <a:bodyPr/>
                    <a:lstStyle/>
                    <a:p>
                      <a:pPr algn="l" fontAlgn="t"/>
                      <a:r>
                        <a:rPr lang="en-US" sz="2000">
                          <a:effectLst/>
                        </a:rPr>
                        <a:t>nbytes</a:t>
                      </a:r>
                      <a:endParaRPr lang="en-US" sz="20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a:effectLst/>
                        </a:rPr>
                        <a:t>数组总内存占用量</a:t>
                      </a:r>
                      <a:r>
                        <a:rPr lang="zh-CN" altLang="en-US" sz="2000">
                          <a:effectLst/>
                        </a:rPr>
                        <a:t>：</a:t>
                      </a:r>
                      <a:r>
                        <a:rPr lang="en-US" sz="2000">
                          <a:effectLst/>
                        </a:rPr>
                        <a:t>size * itemsize。</a:t>
                      </a:r>
                      <a:endParaRPr lang="en-US" sz="20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000">
                          <a:effectLst/>
                        </a:rPr>
                        <a:t>arr.nbytes</a:t>
                      </a:r>
                      <a:endParaRPr lang="en-US" sz="20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11200">
                <a:tc>
                  <a:txBody>
                    <a:bodyPr/>
                    <a:lstStyle/>
                    <a:p>
                      <a:pPr algn="l" fontAlgn="t"/>
                      <a:r>
                        <a:rPr lang="en-US" sz="2000">
                          <a:effectLst/>
                        </a:rPr>
                        <a:t>flags</a:t>
                      </a:r>
                      <a:endParaRPr lang="en-US" sz="20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2000" b="1">
                          <a:effectLst/>
                        </a:rPr>
                        <a:t>内存存储方式</a:t>
                      </a:r>
                      <a:r>
                        <a:rPr lang="zh-CN" altLang="en-US" sz="2000">
                          <a:effectLst/>
                        </a:rPr>
                        <a:t>：是否连续存储（高级优化）。</a:t>
                      </a:r>
                      <a:endParaRPr lang="zh-CN" altLang="en-US" sz="20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2000" dirty="0" err="1">
                          <a:effectLst/>
                        </a:rPr>
                        <a:t>arr.flags</a:t>
                      </a:r>
                      <a:endParaRPr lang="en-US" sz="20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2.2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ndarray</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2379"/>
            <a:ext cx="3584458" cy="461665"/>
          </a:xfrm>
          <a:prstGeom prst="rect">
            <a:avLst/>
          </a:prstGeom>
          <a:noFill/>
          <a:effectLst/>
        </p:spPr>
        <p:txBody>
          <a:bodyPr wrap="square" anchor="ctr">
            <a:spAutoFit/>
          </a:bodyPr>
          <a:lstStyle/>
          <a:p>
            <a:r>
              <a:rPr lang="en-US" altLang="zh-CN" sz="2400" b="1" dirty="0" err="1">
                <a:solidFill>
                  <a:srgbClr val="177360"/>
                </a:solidFill>
                <a:sym typeface="Arial" panose="020B0604020202090204" pitchFamily="34" charset="0"/>
              </a:rPr>
              <a:t>ndarray</a:t>
            </a:r>
            <a:r>
              <a:rPr lang="zh-CN" altLang="en-US" sz="2400" b="1" dirty="0">
                <a:solidFill>
                  <a:srgbClr val="177360"/>
                </a:solidFill>
                <a:sym typeface="Arial" panose="020B0604020202090204" pitchFamily="34" charset="0"/>
              </a:rPr>
              <a:t>的属性</a:t>
            </a:r>
            <a:endParaRPr lang="zh-CN" altLang="en-US" sz="2400" b="1" dirty="0">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spect="1"/>
          </p:cNvSpPr>
          <p:nvPr/>
        </p:nvSpPr>
        <p:spPr>
          <a:xfrm>
            <a:off x="8602082" y="2071210"/>
            <a:ext cx="5483162" cy="3072981"/>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1" name="文本框 90"/>
          <p:cNvSpPr txBox="1"/>
          <p:nvPr/>
        </p:nvSpPr>
        <p:spPr>
          <a:xfrm>
            <a:off x="3352173" y="1124798"/>
            <a:ext cx="3039474" cy="461665"/>
          </a:xfrm>
          <a:prstGeom prst="rect">
            <a:avLst/>
          </a:prstGeom>
          <a:noFill/>
          <a:effectLst/>
        </p:spPr>
        <p:txBody>
          <a:bodyPr wrap="square">
            <a:spAutoFit/>
          </a:bodyPr>
          <a:lstStyle/>
          <a:p>
            <a:r>
              <a:rPr lang="zh-CN" altLang="en-US" sz="2400" b="1" dirty="0">
                <a:solidFill>
                  <a:srgbClr val="177360"/>
                </a:solidFill>
                <a:sym typeface="Arial" panose="020B0604020202090204" pitchFamily="34" charset="0"/>
              </a:rPr>
              <a:t>学完能做什么？</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2" y="934791"/>
            <a:ext cx="6228058" cy="1269942"/>
            <a:chOff x="766970" y="2489885"/>
            <a:chExt cx="6228058" cy="1269942"/>
          </a:xfrm>
        </p:grpSpPr>
        <p:grpSp>
          <p:nvGrpSpPr>
            <p:cNvPr id="94" name="组合 93"/>
            <p:cNvGrpSpPr/>
            <p:nvPr/>
          </p:nvGrpSpPr>
          <p:grpSpPr>
            <a:xfrm>
              <a:off x="766970" y="2489885"/>
              <a:ext cx="4595950" cy="1269942"/>
              <a:chOff x="766970" y="2489885"/>
              <a:chExt cx="4595950" cy="1269942"/>
            </a:xfrm>
          </p:grpSpPr>
          <p:sp>
            <p:nvSpPr>
              <p:cNvPr id="96" name="Rounded Rectangle 8_2"/>
              <p:cNvSpPr/>
              <p:nvPr/>
            </p:nvSpPr>
            <p:spPr>
              <a:xfrm>
                <a:off x="766970" y="2489885"/>
                <a:ext cx="3222152"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4298238" cy="523220"/>
              </a:xfrm>
              <a:prstGeom prst="rect">
                <a:avLst/>
              </a:prstGeom>
              <a:noFill/>
            </p:spPr>
            <p:txBody>
              <a:bodyPr wrap="square">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1.1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课程导论</a:t>
                </a:r>
                <a:endParaRPr lang="zh-CN" altLang="en-US" sz="2800" b="1" kern="100" dirty="0">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2" name="矩形 1"/>
          <p:cNvSpPr>
            <a:spLocks noChangeAspect="1"/>
          </p:cNvSpPr>
          <p:nvPr/>
        </p:nvSpPr>
        <p:spPr>
          <a:xfrm>
            <a:off x="-324477" y="2071210"/>
            <a:ext cx="4431946" cy="2483737"/>
          </a:xfrm>
          <a:prstGeom prst="rect">
            <a:avLst/>
          </a:prstGeom>
          <a:blipFill dpi="0" rotWithShape="1">
            <a:blip r:embed="rId2"/>
            <a:srcRect/>
            <a:stretch>
              <a:fillRect t="-9508" b="-9451"/>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p:cNvSpPr>
            <a:spLocks noChangeAspect="1"/>
          </p:cNvSpPr>
          <p:nvPr/>
        </p:nvSpPr>
        <p:spPr>
          <a:xfrm>
            <a:off x="-1" y="4437870"/>
            <a:ext cx="4107469" cy="2593911"/>
          </a:xfrm>
          <a:prstGeom prst="rect">
            <a:avLst/>
          </a:prstGeom>
          <a:blipFill dpi="0" rotWithShape="1">
            <a:blip r:embed="rId3"/>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矩形 5"/>
          <p:cNvSpPr>
            <a:spLocks noChangeAspect="1"/>
          </p:cNvSpPr>
          <p:nvPr/>
        </p:nvSpPr>
        <p:spPr>
          <a:xfrm>
            <a:off x="4097666" y="2071210"/>
            <a:ext cx="4521021" cy="2583440"/>
          </a:xfrm>
          <a:prstGeom prst="rect">
            <a:avLst/>
          </a:prstGeom>
          <a:blipFill dpi="0" rotWithShape="1">
            <a:blip r:embed="rId4"/>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p:cNvSpPr>
            <a:spLocks noChangeAspect="1"/>
          </p:cNvSpPr>
          <p:nvPr/>
        </p:nvSpPr>
        <p:spPr>
          <a:xfrm>
            <a:off x="4097665" y="4437871"/>
            <a:ext cx="4584259" cy="2940915"/>
          </a:xfrm>
          <a:prstGeom prst="rect">
            <a:avLst/>
          </a:prstGeom>
          <a:blipFill dpi="0" rotWithShape="1">
            <a:blip r:embed="rId5"/>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 name="矩形 3"/>
          <p:cNvSpPr>
            <a:spLocks noChangeAspect="1"/>
          </p:cNvSpPr>
          <p:nvPr/>
        </p:nvSpPr>
        <p:spPr>
          <a:xfrm>
            <a:off x="8602082" y="4437871"/>
            <a:ext cx="4188440" cy="2739065"/>
          </a:xfrm>
          <a:prstGeom prst="rect">
            <a:avLst/>
          </a:prstGeom>
          <a:blipFill dpi="0" rotWithShape="1">
            <a:blip r:embed="rId6"/>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2.2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ndarray</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2379"/>
            <a:ext cx="3584458" cy="461665"/>
          </a:xfrm>
          <a:prstGeom prst="rect">
            <a:avLst/>
          </a:prstGeom>
          <a:noFill/>
          <a:effectLst/>
        </p:spPr>
        <p:txBody>
          <a:bodyPr wrap="square" anchor="ctr">
            <a:spAutoFit/>
          </a:bodyPr>
          <a:lstStyle/>
          <a:p>
            <a:r>
              <a:rPr lang="en-US" altLang="zh-CN" sz="2400" b="1" dirty="0" err="1">
                <a:solidFill>
                  <a:srgbClr val="177360"/>
                </a:solidFill>
                <a:sym typeface="Arial" panose="020B0604020202090204" pitchFamily="34" charset="0"/>
              </a:rPr>
              <a:t>ndarray</a:t>
            </a:r>
            <a:r>
              <a:rPr lang="zh-CN" altLang="en-US" sz="2400" b="1" dirty="0">
                <a:solidFill>
                  <a:srgbClr val="177360"/>
                </a:solidFill>
                <a:sym typeface="Arial" panose="020B0604020202090204" pitchFamily="34" charset="0"/>
              </a:rPr>
              <a:t>的创建</a:t>
            </a:r>
            <a:endParaRPr lang="zh-CN" altLang="en-US" sz="2400" b="1" dirty="0">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1" name="Rounded Rectangle 8_2"/>
          <p:cNvSpPr/>
          <p:nvPr/>
        </p:nvSpPr>
        <p:spPr>
          <a:xfrm>
            <a:off x="798195" y="1929130"/>
            <a:ext cx="10312400" cy="4572000"/>
          </a:xfrm>
          <a:prstGeom prst="roundRect">
            <a:avLst>
              <a:gd name="adj" fmla="val 3624"/>
            </a:avLst>
          </a:pr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nSpc>
                <a:spcPct val="150000"/>
              </a:lnSpc>
            </a:pPr>
            <a:r>
              <a:rPr lang="en-US" altLang="zh-CN" sz="2000" b="1" dirty="0">
                <a:solidFill>
                  <a:schemeClr val="bg1"/>
                </a:solidFill>
                <a:latin typeface="+mn-ea"/>
                <a:cs typeface="+mn-ea"/>
                <a:sym typeface="Arial" panose="020B0604020202090204" pitchFamily="34" charset="0"/>
              </a:rPr>
              <a:t>1. </a:t>
            </a:r>
            <a:r>
              <a:rPr lang="zh-CN" altLang="en-US" sz="2000" b="1" dirty="0">
                <a:solidFill>
                  <a:schemeClr val="bg1"/>
                </a:solidFill>
                <a:latin typeface="+mn-ea"/>
                <a:cs typeface="+mn-ea"/>
                <a:sym typeface="Arial" panose="020B0604020202090204" pitchFamily="34" charset="0"/>
              </a:rPr>
              <a:t>基础构造：</a:t>
            </a:r>
            <a:r>
              <a:rPr lang="en-US" altLang="zh-CN" sz="2000" b="1" dirty="0">
                <a:solidFill>
                  <a:schemeClr val="bg1"/>
                </a:solidFill>
                <a:latin typeface="+mn-ea"/>
                <a:cs typeface="+mn-ea"/>
                <a:sym typeface="Arial" panose="020B0604020202090204" pitchFamily="34" charset="0"/>
              </a:rPr>
              <a:t>  </a:t>
            </a:r>
            <a:r>
              <a:rPr lang="zh-CN" altLang="en-US" sz="2000" b="1" dirty="0">
                <a:solidFill>
                  <a:schemeClr val="bg1"/>
                </a:solidFill>
                <a:latin typeface="+mn-ea"/>
                <a:cs typeface="+mn-ea"/>
                <a:sym typeface="Arial" panose="020B0604020202090204" pitchFamily="34" charset="0"/>
              </a:rPr>
              <a:t>适用于手动构建小规模数组或复制已有数据。</a:t>
            </a:r>
            <a:endParaRPr lang="zh-CN" altLang="en-US" sz="2000" b="1" dirty="0">
              <a:solidFill>
                <a:schemeClr val="bg1"/>
              </a:solidFill>
              <a:latin typeface="+mn-ea"/>
              <a:cs typeface="+mn-ea"/>
              <a:sym typeface="Arial" panose="020B0604020202090204" pitchFamily="34" charset="0"/>
            </a:endParaRPr>
          </a:p>
          <a:p>
            <a:pPr>
              <a:lnSpc>
                <a:spcPct val="150000"/>
              </a:lnSpc>
            </a:pPr>
            <a:r>
              <a:rPr lang="en-US" altLang="zh-CN" sz="2000" b="1" dirty="0">
                <a:solidFill>
                  <a:schemeClr val="bg1"/>
                </a:solidFill>
                <a:latin typeface="+mn-ea"/>
                <a:cs typeface="+mn-ea"/>
                <a:sym typeface="Arial" panose="020B0604020202090204" pitchFamily="34" charset="0"/>
              </a:rPr>
              <a:t>2. </a:t>
            </a:r>
            <a:r>
              <a:rPr lang="zh-CN" altLang="en-US" sz="2000" b="1" dirty="0">
                <a:solidFill>
                  <a:schemeClr val="bg1"/>
                </a:solidFill>
                <a:latin typeface="+mn-ea"/>
                <a:cs typeface="+mn-ea"/>
                <a:sym typeface="Arial" panose="020B0604020202090204" pitchFamily="34" charset="0"/>
              </a:rPr>
              <a:t>预定义形状填充：</a:t>
            </a:r>
            <a:r>
              <a:rPr lang="en-US" altLang="zh-CN" sz="2000" b="1" dirty="0">
                <a:solidFill>
                  <a:schemeClr val="bg1"/>
                </a:solidFill>
                <a:latin typeface="+mn-ea"/>
                <a:cs typeface="+mn-ea"/>
                <a:sym typeface="Arial" panose="020B0604020202090204" pitchFamily="34" charset="0"/>
              </a:rPr>
              <a:t>  </a:t>
            </a:r>
            <a:r>
              <a:rPr lang="zh-CN" altLang="en-US" sz="2000" b="1" dirty="0">
                <a:solidFill>
                  <a:schemeClr val="bg1"/>
                </a:solidFill>
                <a:latin typeface="+mn-ea"/>
                <a:cs typeface="+mn-ea"/>
                <a:sym typeface="Arial" panose="020B0604020202090204" pitchFamily="34" charset="0"/>
              </a:rPr>
              <a:t>用于快速初始化固定形状的数组（如全</a:t>
            </a:r>
            <a:r>
              <a:rPr lang="en-US" altLang="zh-CN" sz="2000" b="1" dirty="0">
                <a:solidFill>
                  <a:schemeClr val="bg1"/>
                </a:solidFill>
                <a:latin typeface="+mn-ea"/>
                <a:cs typeface="+mn-ea"/>
                <a:sym typeface="Arial" panose="020B0604020202090204" pitchFamily="34" charset="0"/>
              </a:rPr>
              <a:t>0</a:t>
            </a:r>
            <a:r>
              <a:rPr lang="zh-CN" altLang="en-US" sz="2000" b="1" dirty="0">
                <a:solidFill>
                  <a:schemeClr val="bg1"/>
                </a:solidFill>
                <a:latin typeface="+mn-ea"/>
                <a:cs typeface="+mn-ea"/>
                <a:sym typeface="Arial" panose="020B0604020202090204" pitchFamily="34" charset="0"/>
              </a:rPr>
              <a:t>占位、全</a:t>
            </a:r>
            <a:r>
              <a:rPr lang="en-US" altLang="zh-CN" sz="2000" b="1" dirty="0">
                <a:solidFill>
                  <a:schemeClr val="bg1"/>
                </a:solidFill>
                <a:latin typeface="+mn-ea"/>
                <a:cs typeface="+mn-ea"/>
                <a:sym typeface="Arial" panose="020B0604020202090204" pitchFamily="34" charset="0"/>
              </a:rPr>
              <a:t>1</a:t>
            </a:r>
            <a:r>
              <a:rPr lang="zh-CN" altLang="en-US" sz="2000" b="1" dirty="0">
                <a:solidFill>
                  <a:schemeClr val="bg1"/>
                </a:solidFill>
                <a:latin typeface="+mn-ea"/>
                <a:cs typeface="+mn-ea"/>
                <a:sym typeface="Arial" panose="020B0604020202090204" pitchFamily="34" charset="0"/>
              </a:rPr>
              <a:t>初始化）。</a:t>
            </a:r>
            <a:endParaRPr lang="zh-CN" altLang="en-US" sz="2000" b="1" dirty="0">
              <a:solidFill>
                <a:schemeClr val="bg1"/>
              </a:solidFill>
              <a:latin typeface="+mn-ea"/>
              <a:cs typeface="+mn-ea"/>
              <a:sym typeface="Arial" panose="020B0604020202090204" pitchFamily="34" charset="0"/>
            </a:endParaRPr>
          </a:p>
          <a:p>
            <a:pPr>
              <a:lnSpc>
                <a:spcPct val="150000"/>
              </a:lnSpc>
            </a:pPr>
            <a:r>
              <a:rPr lang="en-US" altLang="zh-CN" sz="2000" b="1" dirty="0">
                <a:solidFill>
                  <a:schemeClr val="bg1"/>
                </a:solidFill>
                <a:latin typeface="+mn-ea"/>
                <a:cs typeface="+mn-ea"/>
                <a:sym typeface="Arial" panose="020B0604020202090204" pitchFamily="34" charset="0"/>
              </a:rPr>
              <a:t>3. </a:t>
            </a:r>
            <a:r>
              <a:rPr lang="zh-CN" altLang="en-US" sz="2000" b="1" dirty="0">
                <a:solidFill>
                  <a:schemeClr val="bg1"/>
                </a:solidFill>
                <a:latin typeface="+mn-ea"/>
                <a:cs typeface="+mn-ea"/>
                <a:sym typeface="Arial" panose="020B0604020202090204" pitchFamily="34" charset="0"/>
              </a:rPr>
              <a:t>基于数值范围生成：</a:t>
            </a:r>
            <a:r>
              <a:rPr lang="en-US" altLang="zh-CN" sz="2000" b="1" dirty="0">
                <a:solidFill>
                  <a:schemeClr val="bg1"/>
                </a:solidFill>
                <a:latin typeface="+mn-ea"/>
                <a:cs typeface="+mn-ea"/>
                <a:sym typeface="Arial" panose="020B0604020202090204" pitchFamily="34" charset="0"/>
              </a:rPr>
              <a:t>  </a:t>
            </a:r>
            <a:r>
              <a:rPr lang="zh-CN" altLang="en-US" sz="2000" b="1" dirty="0">
                <a:solidFill>
                  <a:schemeClr val="bg1"/>
                </a:solidFill>
                <a:latin typeface="+mn-ea"/>
                <a:cs typeface="+mn-ea"/>
                <a:sym typeface="Arial" panose="020B0604020202090204" pitchFamily="34" charset="0"/>
              </a:rPr>
              <a:t>生成数值序列，常用于模拟时间序列、坐标网格等。</a:t>
            </a:r>
            <a:endParaRPr lang="zh-CN" altLang="en-US" sz="2000" b="1" dirty="0">
              <a:solidFill>
                <a:schemeClr val="bg1"/>
              </a:solidFill>
              <a:latin typeface="+mn-ea"/>
              <a:cs typeface="+mn-ea"/>
              <a:sym typeface="Arial" panose="020B0604020202090204" pitchFamily="34" charset="0"/>
            </a:endParaRPr>
          </a:p>
          <a:p>
            <a:pPr>
              <a:lnSpc>
                <a:spcPct val="150000"/>
              </a:lnSpc>
            </a:pPr>
            <a:r>
              <a:rPr lang="en-US" altLang="zh-CN" sz="2000" b="1" dirty="0">
                <a:solidFill>
                  <a:schemeClr val="bg1"/>
                </a:solidFill>
                <a:latin typeface="+mn-ea"/>
                <a:cs typeface="+mn-ea"/>
                <a:sym typeface="Arial" panose="020B0604020202090204" pitchFamily="34" charset="0"/>
              </a:rPr>
              <a:t>4. </a:t>
            </a:r>
            <a:r>
              <a:rPr lang="zh-CN" altLang="en-US" sz="2000" b="1" dirty="0">
                <a:solidFill>
                  <a:schemeClr val="bg1"/>
                </a:solidFill>
                <a:latin typeface="+mn-ea"/>
                <a:cs typeface="+mn-ea"/>
                <a:sym typeface="Arial" panose="020B0604020202090204" pitchFamily="34" charset="0"/>
              </a:rPr>
              <a:t>特殊矩阵生成：</a:t>
            </a:r>
            <a:r>
              <a:rPr lang="en-US" altLang="zh-CN" sz="2000" b="1" dirty="0">
                <a:solidFill>
                  <a:schemeClr val="bg1"/>
                </a:solidFill>
                <a:latin typeface="+mn-ea"/>
                <a:cs typeface="+mn-ea"/>
                <a:sym typeface="Arial" panose="020B0604020202090204" pitchFamily="34" charset="0"/>
              </a:rPr>
              <a:t>  </a:t>
            </a:r>
            <a:r>
              <a:rPr lang="zh-CN" altLang="en-US" sz="2000" b="1" dirty="0">
                <a:solidFill>
                  <a:schemeClr val="bg1"/>
                </a:solidFill>
                <a:latin typeface="+mn-ea"/>
                <a:cs typeface="+mn-ea"/>
                <a:sym typeface="Arial" panose="020B0604020202090204" pitchFamily="34" charset="0"/>
              </a:rPr>
              <a:t>数学运算专用（如线性代数中的单位矩阵）。</a:t>
            </a:r>
            <a:endParaRPr lang="zh-CN" altLang="en-US" sz="2000" b="1" dirty="0">
              <a:solidFill>
                <a:schemeClr val="bg1"/>
              </a:solidFill>
              <a:latin typeface="+mn-ea"/>
              <a:cs typeface="+mn-ea"/>
              <a:sym typeface="Arial" panose="020B0604020202090204" pitchFamily="34" charset="0"/>
            </a:endParaRPr>
          </a:p>
          <a:p>
            <a:pPr>
              <a:lnSpc>
                <a:spcPct val="150000"/>
              </a:lnSpc>
            </a:pPr>
            <a:r>
              <a:rPr lang="en-US" altLang="zh-CN" sz="2000" b="1" dirty="0">
                <a:solidFill>
                  <a:schemeClr val="bg1"/>
                </a:solidFill>
                <a:latin typeface="+mn-ea"/>
                <a:cs typeface="+mn-ea"/>
                <a:sym typeface="Arial" panose="020B0604020202090204" pitchFamily="34" charset="0"/>
              </a:rPr>
              <a:t>5. </a:t>
            </a:r>
            <a:r>
              <a:rPr lang="zh-CN" altLang="en-US" sz="2000" b="1" dirty="0">
                <a:solidFill>
                  <a:schemeClr val="bg1"/>
                </a:solidFill>
                <a:latin typeface="+mn-ea"/>
                <a:cs typeface="+mn-ea"/>
                <a:sym typeface="Arial" panose="020B0604020202090204" pitchFamily="34" charset="0"/>
              </a:rPr>
              <a:t>随机数组生成：</a:t>
            </a:r>
            <a:r>
              <a:rPr lang="en-US" altLang="zh-CN" sz="2000" b="1" dirty="0">
                <a:solidFill>
                  <a:schemeClr val="bg1"/>
                </a:solidFill>
                <a:latin typeface="+mn-ea"/>
                <a:cs typeface="+mn-ea"/>
                <a:sym typeface="Arial" panose="020B0604020202090204" pitchFamily="34" charset="0"/>
              </a:rPr>
              <a:t>  </a:t>
            </a:r>
            <a:r>
              <a:rPr lang="zh-CN" altLang="en-US" sz="2000" b="1" dirty="0">
                <a:solidFill>
                  <a:schemeClr val="bg1"/>
                </a:solidFill>
                <a:latin typeface="+mn-ea"/>
                <a:cs typeface="+mn-ea"/>
                <a:sym typeface="Arial" panose="020B0604020202090204" pitchFamily="34" charset="0"/>
              </a:rPr>
              <a:t>模拟实验数据、初始化神经网络权重等场景。</a:t>
            </a:r>
            <a:endParaRPr lang="zh-CN" altLang="en-US" sz="2000" b="1" dirty="0">
              <a:solidFill>
                <a:schemeClr val="bg1"/>
              </a:solidFill>
              <a:latin typeface="+mn-ea"/>
              <a:cs typeface="+mn-ea"/>
              <a:sym typeface="Arial" panose="020B0604020202090204" pitchFamily="34" charset="0"/>
            </a:endParaRPr>
          </a:p>
          <a:p>
            <a:pPr>
              <a:lnSpc>
                <a:spcPct val="150000"/>
              </a:lnSpc>
            </a:pPr>
            <a:r>
              <a:rPr lang="en-US" altLang="zh-CN" sz="2000" b="1" dirty="0">
                <a:solidFill>
                  <a:schemeClr val="bg1"/>
                </a:solidFill>
                <a:latin typeface="+mn-ea"/>
                <a:cs typeface="+mn-ea"/>
                <a:sym typeface="Arial" panose="020B0604020202090204" pitchFamily="34" charset="0"/>
              </a:rPr>
              <a:t>6. </a:t>
            </a:r>
            <a:r>
              <a:rPr lang="zh-CN" altLang="en-US" sz="2000" b="1" dirty="0">
                <a:solidFill>
                  <a:schemeClr val="bg1"/>
                </a:solidFill>
                <a:latin typeface="+mn-ea"/>
                <a:cs typeface="+mn-ea"/>
                <a:sym typeface="Arial" panose="020B0604020202090204" pitchFamily="34" charset="0"/>
              </a:rPr>
              <a:t>高级构造方法：</a:t>
            </a:r>
            <a:r>
              <a:rPr lang="en-US" altLang="zh-CN" sz="2000" b="1" dirty="0">
                <a:solidFill>
                  <a:schemeClr val="bg1"/>
                </a:solidFill>
                <a:latin typeface="+mn-ea"/>
                <a:cs typeface="+mn-ea"/>
                <a:sym typeface="Arial" panose="020B0604020202090204" pitchFamily="34" charset="0"/>
              </a:rPr>
              <a:t>  </a:t>
            </a:r>
            <a:r>
              <a:rPr lang="zh-CN" altLang="en-US" sz="2000" b="1" dirty="0">
                <a:solidFill>
                  <a:schemeClr val="bg1"/>
                </a:solidFill>
                <a:latin typeface="+mn-ea"/>
                <a:cs typeface="+mn-ea"/>
                <a:sym typeface="Arial" panose="020B0604020202090204" pitchFamily="34" charset="0"/>
              </a:rPr>
              <a:t>处理非结构化数据（如文件、字符串）或通过函数生成复杂数组。</a:t>
            </a:r>
            <a:endParaRPr lang="zh-CN" altLang="en-US" sz="2000" b="1" dirty="0">
              <a:solidFill>
                <a:schemeClr val="bg1"/>
              </a:solidFill>
              <a:latin typeface="+mn-ea"/>
              <a:cs typeface="+mn-ea"/>
              <a:sym typeface="Arial" panose="020B0604020202090204" pitchFamily="34" charset="0"/>
            </a:endParaRPr>
          </a:p>
          <a:p>
            <a:pPr algn="ctr" defTabSz="913765"/>
            <a:endParaRPr lang="zh-CN" altLang="en-US" sz="2000" b="1" dirty="0">
              <a:solidFill>
                <a:schemeClr val="bg1"/>
              </a:solidFill>
              <a:latin typeface="+mn-ea"/>
              <a:cs typeface="+mn-ea"/>
              <a:sym typeface="Arial" panose="020B060402020209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18" name="表格 17"/>
          <p:cNvGraphicFramePr>
            <a:graphicFrameLocks noGrp="1"/>
          </p:cNvGraphicFramePr>
          <p:nvPr/>
        </p:nvGraphicFramePr>
        <p:xfrm>
          <a:off x="1829112" y="2502532"/>
          <a:ext cx="8961813" cy="3998636"/>
        </p:xfrm>
        <a:graphic>
          <a:graphicData uri="http://schemas.openxmlformats.org/drawingml/2006/table">
            <a:tbl>
              <a:tblPr>
                <a:tableStyleId>{5C22544A-7EE6-4342-B048-85BDC9FD1C3A}</a:tableStyleId>
              </a:tblPr>
              <a:tblGrid>
                <a:gridCol w="1881309"/>
                <a:gridCol w="1965960"/>
                <a:gridCol w="2066544"/>
                <a:gridCol w="1894851"/>
                <a:gridCol w="1153149"/>
              </a:tblGrid>
              <a:tr h="576000">
                <a:tc>
                  <a:txBody>
                    <a:bodyPr/>
                    <a:lstStyle/>
                    <a:p>
                      <a:pPr algn="l" fontAlgn="t"/>
                      <a:r>
                        <a:rPr lang="zh-CN" altLang="en-US" sz="1600" b="1" dirty="0">
                          <a:effectLst/>
                        </a:rPr>
                        <a:t>用途</a:t>
                      </a:r>
                      <a:endParaRPr lang="zh-CN" alt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t"/>
                      <a:r>
                        <a:rPr lang="zh-CN" altLang="en-US" sz="1600" b="1" dirty="0">
                          <a:effectLst/>
                        </a:rPr>
                        <a:t>方法</a:t>
                      </a:r>
                      <a:endParaRPr lang="zh-CN" altLang="en-US" sz="16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76000">
                <a:tc>
                  <a:txBody>
                    <a:bodyPr/>
                    <a:lstStyle/>
                    <a:p>
                      <a:pPr algn="l" fontAlgn="t"/>
                      <a:r>
                        <a:rPr lang="zh-CN" altLang="en-US" sz="1600" b="1" dirty="0">
                          <a:effectLst/>
                        </a:rPr>
                        <a:t>基础构造</a:t>
                      </a:r>
                      <a:endParaRPr lang="zh-CN" alt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dirty="0" err="1">
                          <a:effectLst/>
                        </a:rPr>
                        <a:t>np.array</a:t>
                      </a:r>
                      <a:r>
                        <a:rPr lang="en-US" sz="1600" dirty="0">
                          <a:effectLst/>
                        </a:rPr>
                        <a:t>()</a:t>
                      </a:r>
                      <a:endParaRPr 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t" latinLnBrk="0" hangingPunct="1">
                        <a:lnSpc>
                          <a:spcPct val="100000"/>
                        </a:lnSpc>
                        <a:spcBef>
                          <a:spcPts val="0"/>
                        </a:spcBef>
                        <a:spcAft>
                          <a:spcPts val="0"/>
                        </a:spcAft>
                        <a:buClrTx/>
                        <a:buSzTx/>
                        <a:buFontTx/>
                        <a:buNone/>
                        <a:defRPr/>
                      </a:pPr>
                      <a:r>
                        <a:rPr lang="en-US" altLang="zh-CN" sz="1600" dirty="0" err="1">
                          <a:effectLst/>
                        </a:rPr>
                        <a:t>np.copy</a:t>
                      </a:r>
                      <a:r>
                        <a:rPr lang="en-US" altLang="zh-CN" sz="1600" dirty="0">
                          <a:effectLst/>
                        </a:rPr>
                        <a:t>()</a:t>
                      </a:r>
                      <a:endParaRPr lang="en-US" altLang="zh-CN"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76000">
                <a:tc>
                  <a:txBody>
                    <a:bodyPr/>
                    <a:lstStyle/>
                    <a:p>
                      <a:pPr algn="l" fontAlgn="t"/>
                      <a:r>
                        <a:rPr lang="zh-CN" altLang="en-US" sz="1600" b="1" dirty="0">
                          <a:effectLst/>
                        </a:rPr>
                        <a:t>预定义形状填充</a:t>
                      </a:r>
                      <a:endParaRPr lang="zh-CN" alt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altLang="zh-CN" sz="1600" dirty="0" err="1">
                          <a:effectLst/>
                        </a:rPr>
                        <a:t>np.zeros</a:t>
                      </a:r>
                      <a:r>
                        <a:rPr lang="en-US" altLang="zh-CN" sz="1600" dirty="0">
                          <a:effectLst/>
                        </a:rPr>
                        <a:t>()</a:t>
                      </a:r>
                      <a:endParaRPr lang="en-US" altLang="zh-CN"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dirty="0" err="1">
                          <a:effectLst/>
                        </a:rPr>
                        <a:t>np.ones</a:t>
                      </a:r>
                      <a:r>
                        <a:rPr lang="en-US" sz="1600" dirty="0">
                          <a:effectLst/>
                        </a:rPr>
                        <a:t>()</a:t>
                      </a:r>
                      <a:endParaRPr 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altLang="zh-CN" sz="1600" dirty="0" err="1">
                          <a:effectLst/>
                        </a:rPr>
                        <a:t>np.empty</a:t>
                      </a:r>
                      <a:r>
                        <a:rPr lang="en-US" altLang="zh-CN" sz="1600" dirty="0">
                          <a:effectLst/>
                        </a:rPr>
                        <a:t>()</a:t>
                      </a:r>
                      <a:endParaRPr lang="en-US" altLang="zh-CN"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defRPr/>
                      </a:pPr>
                      <a:r>
                        <a:rPr lang="en-US" altLang="zh-CN" sz="1600" dirty="0" err="1">
                          <a:effectLst/>
                        </a:rPr>
                        <a:t>np.full</a:t>
                      </a:r>
                      <a:r>
                        <a:rPr lang="en-US" altLang="zh-CN" sz="1600" dirty="0">
                          <a:effectLst/>
                        </a:rPr>
                        <a:t>()</a:t>
                      </a:r>
                      <a:endParaRPr lang="en-US" altLang="zh-CN"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42636">
                <a:tc>
                  <a:txBody>
                    <a:bodyPr/>
                    <a:lstStyle/>
                    <a:p>
                      <a:pPr algn="l" fontAlgn="t"/>
                      <a:r>
                        <a:rPr lang="zh-CN" altLang="en-US" sz="1600" b="1" dirty="0">
                          <a:effectLst/>
                        </a:rPr>
                        <a:t>基于数值范围生成</a:t>
                      </a:r>
                      <a:endParaRPr lang="zh-CN" alt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defRPr/>
                      </a:pPr>
                      <a:r>
                        <a:rPr lang="en-US" altLang="zh-CN" sz="1600" dirty="0" err="1">
                          <a:effectLst/>
                        </a:rPr>
                        <a:t>np.arange</a:t>
                      </a:r>
                      <a:r>
                        <a:rPr lang="en-US" altLang="zh-CN" sz="1600" dirty="0">
                          <a:effectLst/>
                        </a:rPr>
                        <a:t>()</a:t>
                      </a:r>
                      <a:endParaRPr lang="en-US" altLang="zh-CN"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defRPr/>
                      </a:pPr>
                      <a:r>
                        <a:rPr lang="en-US" altLang="zh-CN" sz="1600" dirty="0" err="1">
                          <a:effectLst/>
                        </a:rPr>
                        <a:t>np.linspace</a:t>
                      </a:r>
                      <a:r>
                        <a:rPr lang="en-US" altLang="zh-CN" sz="1600" dirty="0">
                          <a:effectLst/>
                        </a:rPr>
                        <a:t>()</a:t>
                      </a:r>
                      <a:endParaRPr lang="en-US" altLang="zh-CN"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t" latinLnBrk="0" hangingPunct="1">
                        <a:lnSpc>
                          <a:spcPct val="100000"/>
                        </a:lnSpc>
                        <a:spcBef>
                          <a:spcPts val="0"/>
                        </a:spcBef>
                        <a:spcAft>
                          <a:spcPts val="0"/>
                        </a:spcAft>
                        <a:buClrTx/>
                        <a:buSzTx/>
                        <a:buFontTx/>
                        <a:buNone/>
                        <a:defRPr/>
                      </a:pPr>
                      <a:r>
                        <a:rPr lang="en-US" altLang="zh-CN" sz="1600" dirty="0" err="1">
                          <a:effectLst/>
                        </a:rPr>
                        <a:t>np.logspace</a:t>
                      </a:r>
                      <a:r>
                        <a:rPr lang="en-US" altLang="zh-CN" sz="1600" dirty="0">
                          <a:effectLst/>
                        </a:rPr>
                        <a:t>()</a:t>
                      </a:r>
                      <a:endParaRPr lang="en-US" altLang="zh-CN"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76000">
                <a:tc>
                  <a:txBody>
                    <a:bodyPr/>
                    <a:lstStyle/>
                    <a:p>
                      <a:pPr algn="l" fontAlgn="t"/>
                      <a:r>
                        <a:rPr lang="zh-CN" altLang="en-US" sz="1600" b="1">
                          <a:effectLst/>
                        </a:rPr>
                        <a:t>特殊矩阵生成</a:t>
                      </a:r>
                      <a:endParaRPr lang="zh-CN" altLang="en-US" sz="16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defRPr/>
                      </a:pPr>
                      <a:r>
                        <a:rPr lang="en-US" altLang="zh-CN" sz="1600" dirty="0" err="1">
                          <a:effectLst/>
                        </a:rPr>
                        <a:t>np.eye</a:t>
                      </a:r>
                      <a:r>
                        <a:rPr lang="en-US" altLang="zh-CN" sz="1600" dirty="0">
                          <a:effectLst/>
                        </a:rPr>
                        <a:t>()</a:t>
                      </a:r>
                      <a:endParaRPr lang="en-US" altLang="zh-CN"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t" latinLnBrk="0" hangingPunct="1">
                        <a:lnSpc>
                          <a:spcPct val="100000"/>
                        </a:lnSpc>
                        <a:spcBef>
                          <a:spcPts val="0"/>
                        </a:spcBef>
                        <a:spcAft>
                          <a:spcPts val="0"/>
                        </a:spcAft>
                        <a:buClrTx/>
                        <a:buSzTx/>
                        <a:buFontTx/>
                        <a:buNone/>
                        <a:defRPr/>
                      </a:pPr>
                      <a:r>
                        <a:rPr lang="en-US" altLang="zh-CN" sz="1600" dirty="0" err="1">
                          <a:effectLst/>
                        </a:rPr>
                        <a:t>np.diag</a:t>
                      </a:r>
                      <a:r>
                        <a:rPr lang="en-US" altLang="zh-CN" sz="1600" dirty="0">
                          <a:effectLst/>
                        </a:rPr>
                        <a:t>()</a:t>
                      </a:r>
                      <a:endParaRPr lang="en-US" altLang="zh-CN"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76000">
                <a:tc>
                  <a:txBody>
                    <a:bodyPr/>
                    <a:lstStyle/>
                    <a:p>
                      <a:pPr algn="l" fontAlgn="t"/>
                      <a:r>
                        <a:rPr lang="zh-CN" altLang="en-US" sz="1600" b="1" dirty="0">
                          <a:effectLst/>
                        </a:rPr>
                        <a:t>随机数组生成</a:t>
                      </a:r>
                      <a:endParaRPr lang="zh-CN" alt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dirty="0" err="1">
                          <a:effectLst/>
                        </a:rPr>
                        <a:t>np.random.rand</a:t>
                      </a:r>
                      <a:r>
                        <a:rPr lang="en-US" sz="1600" dirty="0">
                          <a:effectLst/>
                        </a:rPr>
                        <a:t>()</a:t>
                      </a:r>
                      <a:endParaRPr 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a:effectLst/>
                        </a:rPr>
                        <a:t>np.random.randn()</a:t>
                      </a:r>
                      <a:endParaRPr 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fontAlgn="t"/>
                      <a:r>
                        <a:rPr lang="en-US" altLang="zh-CN" sz="1600" dirty="0" err="1">
                          <a:effectLst/>
                        </a:rPr>
                        <a:t>np.random.randint</a:t>
                      </a:r>
                      <a:r>
                        <a:rPr lang="en-US" altLang="zh-CN" sz="1600" dirty="0">
                          <a:effectLst/>
                        </a:rPr>
                        <a:t>()</a:t>
                      </a:r>
                      <a:endParaRPr lang="en-US" altLang="zh-CN"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76000">
                <a:tc>
                  <a:txBody>
                    <a:bodyPr/>
                    <a:lstStyle/>
                    <a:p>
                      <a:pPr algn="l" fontAlgn="t"/>
                      <a:r>
                        <a:rPr lang="zh-CN" altLang="en-US" sz="1600" b="1">
                          <a:effectLst/>
                        </a:rPr>
                        <a:t>高级构造方法</a:t>
                      </a:r>
                      <a:endParaRPr lang="zh-CN" altLang="en-US" sz="16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dirty="0" err="1">
                          <a:effectLst/>
                        </a:rPr>
                        <a:t>np.array</a:t>
                      </a:r>
                      <a:r>
                        <a:rPr lang="en-US" sz="1600" dirty="0">
                          <a:effectLst/>
                        </a:rPr>
                        <a:t>()</a:t>
                      </a:r>
                      <a:endParaRPr 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600" dirty="0" err="1">
                          <a:effectLst/>
                        </a:rPr>
                        <a:t>np.loadtxt</a:t>
                      </a:r>
                      <a:r>
                        <a:rPr lang="en-US" sz="1600" dirty="0">
                          <a:effectLst/>
                        </a:rPr>
                        <a:t>()</a:t>
                      </a:r>
                      <a:endParaRPr 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t" latinLnBrk="0" hangingPunct="1">
                        <a:lnSpc>
                          <a:spcPct val="100000"/>
                        </a:lnSpc>
                        <a:spcBef>
                          <a:spcPts val="0"/>
                        </a:spcBef>
                        <a:spcAft>
                          <a:spcPts val="0"/>
                        </a:spcAft>
                        <a:buClrTx/>
                        <a:buSzTx/>
                        <a:buFontTx/>
                        <a:buNone/>
                        <a:defRPr/>
                      </a:pPr>
                      <a:r>
                        <a:rPr lang="en-US" altLang="zh-CN" sz="1600" dirty="0" err="1">
                          <a:effectLst/>
                        </a:rPr>
                        <a:t>np.fromfunction</a:t>
                      </a:r>
                      <a:r>
                        <a:rPr lang="en-US" altLang="zh-CN" sz="1600" dirty="0">
                          <a:effectLst/>
                        </a:rPr>
                        <a:t>()</a:t>
                      </a:r>
                      <a:endParaRPr lang="zh-CN" altLang="en-US" sz="16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2.2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ndarray</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2379"/>
            <a:ext cx="3584458" cy="461665"/>
          </a:xfrm>
          <a:prstGeom prst="rect">
            <a:avLst/>
          </a:prstGeom>
          <a:noFill/>
          <a:effectLst/>
        </p:spPr>
        <p:txBody>
          <a:bodyPr wrap="square" anchor="ctr">
            <a:spAutoFit/>
          </a:bodyPr>
          <a:lstStyle/>
          <a:p>
            <a:r>
              <a:rPr lang="en-US" altLang="zh-CN" sz="2400" b="1" dirty="0" err="1">
                <a:solidFill>
                  <a:srgbClr val="177360"/>
                </a:solidFill>
                <a:sym typeface="Arial" panose="020B0604020202090204" pitchFamily="34" charset="0"/>
              </a:rPr>
              <a:t>ndarray</a:t>
            </a:r>
            <a:r>
              <a:rPr lang="zh-CN" altLang="en-US" sz="2400" b="1" dirty="0">
                <a:solidFill>
                  <a:srgbClr val="177360"/>
                </a:solidFill>
                <a:sym typeface="Arial" panose="020B0604020202090204" pitchFamily="34" charset="0"/>
              </a:rPr>
              <a:t>的创建</a:t>
            </a:r>
            <a:endParaRPr lang="zh-CN" altLang="en-US" sz="2400" b="1" dirty="0">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2.2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ndarray</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3024"/>
            <a:ext cx="3584458" cy="460375"/>
          </a:xfrm>
          <a:prstGeom prst="rect">
            <a:avLst/>
          </a:prstGeom>
          <a:noFill/>
          <a:effectLst/>
        </p:spPr>
        <p:txBody>
          <a:bodyPr wrap="square" anchor="ctr">
            <a:spAutoFit/>
          </a:bodyPr>
          <a:lstStyle/>
          <a:p>
            <a:r>
              <a:rPr lang="zh-CN" altLang="en-US" sz="2400" b="1" dirty="0" err="1">
                <a:solidFill>
                  <a:srgbClr val="177360"/>
                </a:solidFill>
                <a:sym typeface="Arial" panose="020B0604020202090204" pitchFamily="34" charset="0"/>
              </a:rPr>
              <a:t>矩阵</a:t>
            </a:r>
            <a:endParaRPr lang="zh-CN" altLang="en-US" sz="2400" b="1" dirty="0" err="1">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5" name="表格 4"/>
          <p:cNvGraphicFramePr/>
          <p:nvPr>
            <p:custDataLst>
              <p:tags r:id="rId1"/>
            </p:custDataLst>
          </p:nvPr>
        </p:nvGraphicFramePr>
        <p:xfrm>
          <a:off x="1965960" y="2878455"/>
          <a:ext cx="8364220" cy="3120390"/>
        </p:xfrm>
        <a:graphic>
          <a:graphicData uri="http://schemas.openxmlformats.org/drawingml/2006/table">
            <a:tbl>
              <a:tblPr>
                <a:tableStyleId>{BC89EF96-8CEA-46FF-86C4-4CE0E7609802}</a:tableStyleId>
              </a:tblPr>
              <a:tblGrid>
                <a:gridCol w="1354455"/>
                <a:gridCol w="1576705"/>
                <a:gridCol w="2553335"/>
                <a:gridCol w="2879725"/>
              </a:tblGrid>
              <a:tr h="403225">
                <a:tc>
                  <a:txBody>
                    <a:bodyPr/>
                    <a:p>
                      <a:pPr algn="ctr" fontAlgn="ctr"/>
                      <a:r>
                        <a:rPr lang="zh-CN" altLang="en-US" sz="1800">
                          <a:latin typeface="+mn-ea"/>
                        </a:rPr>
                        <a:t>名称</a:t>
                      </a:r>
                      <a:endParaRPr lang="zh-CN" altLang="en-US" sz="1800">
                        <a:latin typeface="+mn-ea"/>
                      </a:endParaRPr>
                    </a:p>
                  </a:txBody>
                  <a:tcPr marL="0" marR="0" marT="0" marB="0" anchor="ctr" anchorCtr="0"/>
                </a:tc>
                <a:tc>
                  <a:txBody>
                    <a:bodyPr/>
                    <a:p>
                      <a:pPr algn="ctr" fontAlgn="ctr"/>
                      <a:r>
                        <a:rPr lang="zh-CN" altLang="en-US" sz="1800">
                          <a:latin typeface="+mn-ea"/>
                        </a:rPr>
                        <a:t>维度</a:t>
                      </a:r>
                      <a:endParaRPr lang="zh-CN" altLang="en-US" sz="1800">
                        <a:latin typeface="+mn-ea"/>
                      </a:endParaRPr>
                    </a:p>
                  </a:txBody>
                  <a:tcPr marL="0" marR="0" marT="0" marB="0" anchor="ctr" anchorCtr="0"/>
                </a:tc>
                <a:tc>
                  <a:txBody>
                    <a:bodyPr/>
                    <a:p>
                      <a:pPr algn="ctr" fontAlgn="ctr"/>
                      <a:r>
                        <a:rPr lang="zh-CN" altLang="en-US" sz="1800">
                          <a:latin typeface="+mn-ea"/>
                        </a:rPr>
                        <a:t>示例</a:t>
                      </a:r>
                      <a:endParaRPr lang="zh-CN" altLang="en-US" sz="1800">
                        <a:latin typeface="+mn-ea"/>
                      </a:endParaRPr>
                    </a:p>
                  </a:txBody>
                  <a:tcPr marL="0" marR="0" marT="0" marB="0" anchor="ctr" anchorCtr="0"/>
                </a:tc>
                <a:tc>
                  <a:txBody>
                    <a:bodyPr/>
                    <a:p>
                      <a:pPr algn="ctr" fontAlgn="ctr"/>
                      <a:r>
                        <a:rPr lang="zh-CN" altLang="en-US" sz="1800">
                          <a:latin typeface="+mn-ea"/>
                        </a:rPr>
                        <a:t>备注</a:t>
                      </a:r>
                      <a:endParaRPr lang="zh-CN" altLang="en-US" sz="1800">
                        <a:latin typeface="+mn-ea"/>
                      </a:endParaRPr>
                    </a:p>
                  </a:txBody>
                  <a:tcPr marL="0" marR="0" marT="0" marB="0" anchor="ctr" anchorCtr="0"/>
                </a:tc>
              </a:tr>
              <a:tr h="650240">
                <a:tc>
                  <a:txBody>
                    <a:bodyPr/>
                    <a:p>
                      <a:pPr algn="ctr" fontAlgn="ctr"/>
                      <a:r>
                        <a:rPr lang="zh-CN" altLang="en-US" sz="1800">
                          <a:latin typeface="+mn-ea"/>
                        </a:rPr>
                        <a:t>标量</a:t>
                      </a:r>
                      <a:endParaRPr lang="zh-CN" altLang="en-US" sz="1800">
                        <a:latin typeface="+mn-ea"/>
                      </a:endParaRPr>
                    </a:p>
                  </a:txBody>
                  <a:tcPr marL="0" marR="0" marT="0" marB="0" anchor="ctr" anchorCtr="0"/>
                </a:tc>
                <a:tc>
                  <a:txBody>
                    <a:bodyPr/>
                    <a:p>
                      <a:pPr algn="ctr" fontAlgn="ctr"/>
                      <a:r>
                        <a:rPr lang="en-US" altLang="zh-CN" sz="1800">
                          <a:latin typeface="+mn-ea"/>
                          <a:cs typeface="+mn-ea"/>
                        </a:rPr>
                        <a:t>0</a:t>
                      </a:r>
                      <a:r>
                        <a:rPr lang="zh-CN" altLang="en-US" sz="1800">
                          <a:latin typeface="+mn-ea"/>
                          <a:cs typeface="+mn-ea"/>
                        </a:rPr>
                        <a:t>维</a:t>
                      </a:r>
                      <a:endParaRPr lang="zh-CN" altLang="en-US" sz="1800">
                        <a:latin typeface="+mn-ea"/>
                        <a:cs typeface="+mn-ea"/>
                      </a:endParaRPr>
                    </a:p>
                  </a:txBody>
                  <a:tcPr marL="0" marR="0" marT="0" marB="0" anchor="ctr" anchorCtr="0"/>
                </a:tc>
                <a:tc>
                  <a:txBody>
                    <a:bodyPr/>
                    <a:p>
                      <a:pPr algn="ctr" fontAlgn="ctr"/>
                      <a:r>
                        <a:rPr lang="en-US" altLang="zh-CN" sz="1800">
                          <a:latin typeface="+mn-ea"/>
                        </a:rPr>
                        <a:t>5, 3.14</a:t>
                      </a:r>
                      <a:endParaRPr lang="en-US" altLang="zh-CN" sz="1800">
                        <a:latin typeface="+mn-ea"/>
                      </a:endParaRPr>
                    </a:p>
                  </a:txBody>
                  <a:tcPr marL="0" marR="0" marT="0" marB="0" anchor="ctr" anchorCtr="0"/>
                </a:tc>
                <a:tc>
                  <a:txBody>
                    <a:bodyPr/>
                    <a:p>
                      <a:pPr algn="ctr" fontAlgn="ctr"/>
                      <a:r>
                        <a:rPr lang="zh-CN" altLang="en-US" sz="1800">
                          <a:latin typeface="+mn-ea"/>
                        </a:rPr>
                        <a:t>单个数字，无行列</a:t>
                      </a:r>
                      <a:endParaRPr lang="zh-CN" altLang="en-US" sz="1800">
                        <a:latin typeface="+mn-ea"/>
                      </a:endParaRPr>
                    </a:p>
                  </a:txBody>
                  <a:tcPr marL="0" marR="0" marT="0" marB="0" anchor="ctr" anchorCtr="0"/>
                </a:tc>
              </a:tr>
              <a:tr h="688975">
                <a:tc>
                  <a:txBody>
                    <a:bodyPr/>
                    <a:p>
                      <a:pPr algn="ctr" fontAlgn="ctr"/>
                      <a:r>
                        <a:rPr lang="zh-CN" altLang="en-US" sz="1800">
                          <a:latin typeface="+mn-ea"/>
                        </a:rPr>
                        <a:t>向量</a:t>
                      </a:r>
                      <a:endParaRPr lang="zh-CN" altLang="en-US" sz="1800">
                        <a:latin typeface="+mn-ea"/>
                      </a:endParaRPr>
                    </a:p>
                  </a:txBody>
                  <a:tcPr marL="0" marR="0" marT="0" marB="0" anchor="ctr" anchorCtr="0"/>
                </a:tc>
                <a:tc>
                  <a:txBody>
                    <a:bodyPr/>
                    <a:p>
                      <a:pPr algn="ctr" fontAlgn="ctr"/>
                      <a:r>
                        <a:rPr lang="en-US" altLang="zh-CN" sz="1800">
                          <a:latin typeface="+mn-ea"/>
                          <a:cs typeface="+mn-ea"/>
                        </a:rPr>
                        <a:t>1</a:t>
                      </a:r>
                      <a:r>
                        <a:rPr lang="zh-CN" altLang="en-US" sz="1800">
                          <a:latin typeface="+mn-ea"/>
                          <a:cs typeface="+mn-ea"/>
                        </a:rPr>
                        <a:t>维</a:t>
                      </a:r>
                      <a:endParaRPr lang="zh-CN" altLang="en-US" sz="1800">
                        <a:latin typeface="+mn-ea"/>
                        <a:cs typeface="+mn-ea"/>
                      </a:endParaRPr>
                    </a:p>
                  </a:txBody>
                  <a:tcPr marL="0" marR="0" marT="0" marB="0" anchor="ctr" anchorCtr="0"/>
                </a:tc>
                <a:tc>
                  <a:txBody>
                    <a:bodyPr/>
                    <a:p>
                      <a:pPr algn="ctr" fontAlgn="ctr"/>
                      <a:r>
                        <a:rPr lang="en-US" altLang="zh-CN" sz="1800">
                          <a:latin typeface="+mn-ea"/>
                        </a:rPr>
                        <a:t>[1, 2, 3]</a:t>
                      </a:r>
                      <a:endParaRPr lang="en-US" altLang="zh-CN" sz="1800">
                        <a:latin typeface="+mn-ea"/>
                      </a:endParaRPr>
                    </a:p>
                  </a:txBody>
                  <a:tcPr marL="0" marR="0" marT="0" marB="0" anchor="ctr" anchorCtr="0"/>
                </a:tc>
                <a:tc>
                  <a:txBody>
                    <a:bodyPr/>
                    <a:p>
                      <a:pPr algn="ctr" fontAlgn="ctr"/>
                      <a:r>
                        <a:rPr lang="zh-CN" altLang="en-US" sz="1800">
                          <a:latin typeface="+mn-ea"/>
                        </a:rPr>
                        <a:t>只有行或列（一维数组）</a:t>
                      </a:r>
                      <a:endParaRPr lang="zh-CN" altLang="en-US" sz="1800">
                        <a:latin typeface="+mn-ea"/>
                      </a:endParaRPr>
                    </a:p>
                  </a:txBody>
                  <a:tcPr marL="0" marR="0" marT="0" marB="0" anchor="ctr" anchorCtr="0"/>
                </a:tc>
              </a:tr>
              <a:tr h="688975">
                <a:tc>
                  <a:txBody>
                    <a:bodyPr/>
                    <a:p>
                      <a:pPr algn="ctr" fontAlgn="ctr"/>
                      <a:r>
                        <a:rPr lang="zh-CN" altLang="en-US" sz="1800">
                          <a:latin typeface="+mn-ea"/>
                        </a:rPr>
                        <a:t>矩阵</a:t>
                      </a:r>
                      <a:endParaRPr lang="zh-CN" altLang="en-US" sz="1800">
                        <a:latin typeface="+mn-ea"/>
                      </a:endParaRPr>
                    </a:p>
                  </a:txBody>
                  <a:tcPr marL="0" marR="0" marT="0" marB="0" anchor="ctr" anchorCtr="0"/>
                </a:tc>
                <a:tc>
                  <a:txBody>
                    <a:bodyPr/>
                    <a:p>
                      <a:pPr algn="ctr" fontAlgn="ctr"/>
                      <a:r>
                        <a:rPr lang="en-US" altLang="zh-CN" sz="1800">
                          <a:latin typeface="+mn-ea"/>
                          <a:cs typeface="+mn-ea"/>
                        </a:rPr>
                        <a:t>2</a:t>
                      </a:r>
                      <a:r>
                        <a:rPr lang="zh-CN" altLang="en-US" sz="1800">
                          <a:latin typeface="+mn-ea"/>
                          <a:cs typeface="+mn-ea"/>
                        </a:rPr>
                        <a:t>维</a:t>
                      </a:r>
                      <a:endParaRPr lang="zh-CN" altLang="en-US" sz="1800">
                        <a:latin typeface="+mn-ea"/>
                        <a:cs typeface="+mn-ea"/>
                      </a:endParaRPr>
                    </a:p>
                  </a:txBody>
                  <a:tcPr marL="0" marR="0" marT="0" marB="0" anchor="ctr" anchorCtr="0"/>
                </a:tc>
                <a:tc>
                  <a:txBody>
                    <a:bodyPr/>
                    <a:p>
                      <a:pPr algn="ctr" fontAlgn="ctr"/>
                      <a:r>
                        <a:rPr lang="en-US" altLang="zh-CN" sz="1800">
                          <a:latin typeface="+mn-ea"/>
                        </a:rPr>
                        <a:t>[[1, 2], [3, 4]]</a:t>
                      </a:r>
                      <a:endParaRPr lang="en-US" altLang="zh-CN" sz="1800">
                        <a:latin typeface="+mn-ea"/>
                      </a:endParaRPr>
                    </a:p>
                  </a:txBody>
                  <a:tcPr marL="0" marR="0" marT="0" marB="0" anchor="ctr" anchorCtr="0"/>
                </a:tc>
                <a:tc>
                  <a:txBody>
                    <a:bodyPr/>
                    <a:p>
                      <a:pPr algn="ctr" fontAlgn="ctr"/>
                      <a:r>
                        <a:rPr lang="zh-CN" altLang="en-US" sz="1800">
                          <a:latin typeface="+mn-ea"/>
                        </a:rPr>
                        <a:t>严格的行列结构（二维表）</a:t>
                      </a:r>
                      <a:endParaRPr lang="zh-CN" altLang="en-US" sz="1800">
                        <a:latin typeface="+mn-ea"/>
                      </a:endParaRPr>
                    </a:p>
                  </a:txBody>
                  <a:tcPr marL="0" marR="0" marT="0" marB="0" anchor="ctr" anchorCtr="0"/>
                </a:tc>
              </a:tr>
              <a:tr h="688975">
                <a:tc>
                  <a:txBody>
                    <a:bodyPr/>
                    <a:p>
                      <a:pPr algn="ctr" fontAlgn="ctr"/>
                      <a:r>
                        <a:rPr lang="zh-CN" altLang="en-US" sz="1800">
                          <a:latin typeface="+mn-ea"/>
                        </a:rPr>
                        <a:t>张量</a:t>
                      </a:r>
                      <a:endParaRPr lang="zh-CN" altLang="en-US" sz="1800">
                        <a:latin typeface="+mn-ea"/>
                      </a:endParaRPr>
                    </a:p>
                  </a:txBody>
                  <a:tcPr marL="0" marR="0" marT="0" marB="0" anchor="ctr" anchorCtr="0"/>
                </a:tc>
                <a:tc>
                  <a:txBody>
                    <a:bodyPr/>
                    <a:p>
                      <a:pPr algn="ctr" fontAlgn="ctr"/>
                      <a:r>
                        <a:rPr lang="en-US" altLang="zh-CN" sz="1800">
                          <a:latin typeface="+mn-ea"/>
                          <a:cs typeface="+mn-ea"/>
                        </a:rPr>
                        <a:t>≥3</a:t>
                      </a:r>
                      <a:r>
                        <a:rPr lang="zh-CN" altLang="en-US" sz="1800">
                          <a:latin typeface="+mn-ea"/>
                          <a:cs typeface="+mn-ea"/>
                        </a:rPr>
                        <a:t>维</a:t>
                      </a:r>
                      <a:endParaRPr lang="zh-CN" altLang="en-US" sz="1800">
                        <a:latin typeface="+mn-ea"/>
                        <a:cs typeface="+mn-ea"/>
                      </a:endParaRPr>
                    </a:p>
                  </a:txBody>
                  <a:tcPr marL="0" marR="0" marT="0" marB="0" anchor="ctr" anchorCtr="0"/>
                </a:tc>
                <a:tc>
                  <a:txBody>
                    <a:bodyPr/>
                    <a:p>
                      <a:pPr algn="ctr" fontAlgn="ctr"/>
                      <a:r>
                        <a:rPr lang="en-US" altLang="zh-CN" sz="1800">
                          <a:latin typeface="+mn-ea"/>
                        </a:rPr>
                        <a:t>[[[1, 2], [3, 4]]]</a:t>
                      </a:r>
                      <a:endParaRPr lang="en-US" altLang="zh-CN" sz="1800">
                        <a:latin typeface="+mn-ea"/>
                      </a:endParaRPr>
                    </a:p>
                  </a:txBody>
                  <a:tcPr marL="0" marR="0" marT="0" marB="0" anchor="ctr" anchorCtr="0"/>
                </a:tc>
                <a:tc>
                  <a:txBody>
                    <a:bodyPr/>
                    <a:p>
                      <a:pPr algn="ctr" fontAlgn="ctr"/>
                      <a:r>
                        <a:rPr lang="zh-CN" altLang="en-US" sz="1800">
                          <a:latin typeface="+mn-ea"/>
                          <a:cs typeface="+mn-ea"/>
                        </a:rPr>
                        <a:t>高阶数组（如</a:t>
                      </a:r>
                      <a:r>
                        <a:rPr lang="en-US" altLang="zh-CN" sz="1800">
                          <a:latin typeface="+mn-ea"/>
                          <a:cs typeface="+mn-ea"/>
                        </a:rPr>
                        <a:t>RGB</a:t>
                      </a:r>
                      <a:r>
                        <a:rPr lang="zh-CN" altLang="en-US" sz="1800">
                          <a:latin typeface="+mn-ea"/>
                          <a:cs typeface="+mn-ea"/>
                        </a:rPr>
                        <a:t>图像）</a:t>
                      </a:r>
                      <a:endParaRPr lang="zh-CN" altLang="en-US" sz="1800">
                        <a:latin typeface="+mn-ea"/>
                        <a:cs typeface="+mn-ea"/>
                      </a:endParaRPr>
                    </a:p>
                  </a:txBody>
                  <a:tcPr marL="0" marR="0" marT="0" marB="0" anchor="ctr" anchorCtr="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975360" y="1941830"/>
            <a:ext cx="10241280"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矩阵是一个由</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行（</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row</a:t>
            </a: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和</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列（</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column</a:t>
            </a: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排列成的矩形数组。</a:t>
            </a:r>
            <a:endPar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形状（</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shape</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）：这个矩阵有</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2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行</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3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列，记作</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2</a:t>
            </a:r>
            <a:r>
              <a:rPr kumimoji="0" lang="en-US"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3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矩阵。</a:t>
            </a: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元素（</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entry</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）：矩阵中的每个数字称为元素。</a:t>
            </a: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2.2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ndarray</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3024"/>
            <a:ext cx="3584458" cy="460375"/>
          </a:xfrm>
          <a:prstGeom prst="rect">
            <a:avLst/>
          </a:prstGeom>
          <a:noFill/>
          <a:effectLst/>
        </p:spPr>
        <p:txBody>
          <a:bodyPr wrap="square" anchor="ctr">
            <a:spAutoFit/>
          </a:bodyPr>
          <a:lstStyle/>
          <a:p>
            <a:r>
              <a:rPr lang="zh-CN" altLang="en-US" sz="2400" b="1" dirty="0" err="1">
                <a:solidFill>
                  <a:srgbClr val="177360"/>
                </a:solidFill>
                <a:sym typeface="Arial" panose="020B0604020202090204" pitchFamily="34" charset="0"/>
              </a:rPr>
              <a:t>矩阵</a:t>
            </a:r>
            <a:endParaRPr lang="zh-CN" altLang="en-US" sz="2400" b="1" dirty="0" err="1">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pic>
        <p:nvPicPr>
          <p:cNvPr id="7" name="图片 6"/>
          <p:cNvPicPr/>
          <p:nvPr/>
        </p:nvPicPr>
        <p:blipFill>
          <a:blip r:embed="rId1"/>
          <a:stretch>
            <a:fillRect/>
          </a:stretch>
        </p:blipFill>
        <p:spPr>
          <a:xfrm>
            <a:off x="4019550" y="3437255"/>
            <a:ext cx="3109595" cy="15309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975360" y="1941830"/>
            <a:ext cx="10241280"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2.2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ndarray</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3024"/>
            <a:ext cx="3584458" cy="460375"/>
          </a:xfrm>
          <a:prstGeom prst="rect">
            <a:avLst/>
          </a:prstGeom>
          <a:noFill/>
          <a:effectLst/>
        </p:spPr>
        <p:txBody>
          <a:bodyPr wrap="square" anchor="ctr">
            <a:spAutoFit/>
          </a:bodyPr>
          <a:lstStyle/>
          <a:p>
            <a:r>
              <a:rPr lang="zh-CN" altLang="en-US" sz="2400" b="1" dirty="0" err="1">
                <a:solidFill>
                  <a:srgbClr val="177360"/>
                </a:solidFill>
                <a:sym typeface="Arial" panose="020B0604020202090204" pitchFamily="34" charset="0"/>
              </a:rPr>
              <a:t>特殊矩阵</a:t>
            </a:r>
            <a:endParaRPr lang="zh-CN" altLang="en-US" sz="2400" b="1" dirty="0" err="1">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pic>
        <p:nvPicPr>
          <p:cNvPr id="3" name="图片 2"/>
          <p:cNvPicPr>
            <a:picLocks noChangeAspect="1"/>
          </p:cNvPicPr>
          <p:nvPr/>
        </p:nvPicPr>
        <p:blipFill>
          <a:blip r:embed="rId1"/>
          <a:stretch>
            <a:fillRect/>
          </a:stretch>
        </p:blipFill>
        <p:spPr>
          <a:xfrm>
            <a:off x="3221355" y="2605405"/>
            <a:ext cx="5746750" cy="38925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18" name="表格 17"/>
          <p:cNvGraphicFramePr>
            <a:graphicFrameLocks noGrp="1"/>
          </p:cNvGraphicFramePr>
          <p:nvPr/>
        </p:nvGraphicFramePr>
        <p:xfrm>
          <a:off x="2470543" y="2644799"/>
          <a:ext cx="7752449" cy="3542937"/>
        </p:xfrm>
        <a:graphic>
          <a:graphicData uri="http://schemas.openxmlformats.org/drawingml/2006/table">
            <a:tbl>
              <a:tblPr>
                <a:tableStyleId>{5C22544A-7EE6-4342-B048-85BDC9FD1C3A}</a:tableStyleId>
              </a:tblPr>
              <a:tblGrid>
                <a:gridCol w="2131647"/>
                <a:gridCol w="5620802"/>
              </a:tblGrid>
              <a:tr h="576000">
                <a:tc>
                  <a:txBody>
                    <a:bodyPr/>
                    <a:lstStyle/>
                    <a:p>
                      <a:pPr algn="l" fontAlgn="t"/>
                      <a:r>
                        <a:rPr lang="zh-CN" altLang="en-US" sz="1600" b="1" dirty="0">
                          <a:effectLst/>
                          <a:latin typeface="+mn-ea"/>
                          <a:ea typeface="+mn-ea"/>
                        </a:rPr>
                        <a:t>数据类型</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600" b="1" dirty="0">
                          <a:effectLst/>
                          <a:latin typeface="+mn-ea"/>
                          <a:ea typeface="+mn-ea"/>
                        </a:rPr>
                        <a:t>说明</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67577">
                <a:tc>
                  <a:txBody>
                    <a:bodyPr/>
                    <a:lstStyle/>
                    <a:p>
                      <a:pPr algn="l" fontAlgn="t"/>
                      <a:r>
                        <a:rPr lang="en-US" sz="1600" b="1">
                          <a:effectLst/>
                          <a:latin typeface="+mn-ea"/>
                          <a:ea typeface="+mn-ea"/>
                        </a:rPr>
                        <a:t>bool</a:t>
                      </a:r>
                      <a:endParaRPr lang="en-US" sz="16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600" dirty="0">
                          <a:effectLst/>
                          <a:latin typeface="+mn-ea"/>
                          <a:ea typeface="+mn-ea"/>
                        </a:rPr>
                        <a:t>布尔类型</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96904">
                <a:tc>
                  <a:txBody>
                    <a:bodyPr/>
                    <a:lstStyle/>
                    <a:p>
                      <a:pPr algn="l" fontAlgn="t"/>
                      <a:r>
                        <a:rPr lang="en-US" sz="1600" b="1" dirty="0">
                          <a:effectLst/>
                          <a:latin typeface="+mn-ea"/>
                          <a:ea typeface="+mn-ea"/>
                        </a:rPr>
                        <a:t>int8、uint8</a:t>
                      </a:r>
                      <a:endParaRPr lang="en-US" sz="1600" dirty="0">
                        <a:effectLst/>
                        <a:latin typeface="+mn-ea"/>
                        <a:ea typeface="+mn-ea"/>
                      </a:endParaRPr>
                    </a:p>
                    <a:p>
                      <a:pPr algn="l" fontAlgn="t"/>
                      <a:r>
                        <a:rPr lang="en-US" sz="1600" b="1" dirty="0">
                          <a:effectLst/>
                          <a:latin typeface="+mn-ea"/>
                          <a:ea typeface="+mn-ea"/>
                        </a:rPr>
                        <a:t>int16、uint16</a:t>
                      </a:r>
                      <a:endParaRPr lang="en-US" sz="1600" dirty="0">
                        <a:effectLst/>
                        <a:latin typeface="+mn-ea"/>
                        <a:ea typeface="+mn-ea"/>
                      </a:endParaRPr>
                    </a:p>
                    <a:p>
                      <a:pPr algn="l" fontAlgn="t"/>
                      <a:r>
                        <a:rPr lang="en-US" sz="1600" b="1" dirty="0">
                          <a:effectLst/>
                          <a:latin typeface="+mn-ea"/>
                          <a:ea typeface="+mn-ea"/>
                        </a:rPr>
                        <a:t>int32、uint32</a:t>
                      </a:r>
                      <a:endParaRPr lang="en-US" sz="1600" dirty="0">
                        <a:effectLst/>
                        <a:latin typeface="+mn-ea"/>
                        <a:ea typeface="+mn-ea"/>
                      </a:endParaRPr>
                    </a:p>
                    <a:p>
                      <a:pPr algn="l" fontAlgn="t"/>
                      <a:r>
                        <a:rPr lang="en-US" sz="1600" b="1" dirty="0">
                          <a:effectLst/>
                          <a:latin typeface="+mn-ea"/>
                          <a:ea typeface="+mn-ea"/>
                        </a:rPr>
                        <a:t>int64、uint64</a:t>
                      </a:r>
                      <a:endParaRPr 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600" dirty="0">
                          <a:effectLst/>
                          <a:latin typeface="+mn-ea"/>
                          <a:ea typeface="+mn-ea"/>
                        </a:rPr>
                        <a:t>有符号、无符号的</a:t>
                      </a:r>
                      <a:r>
                        <a:rPr lang="en-US" altLang="zh-CN" sz="1600" dirty="0">
                          <a:effectLst/>
                          <a:latin typeface="+mn-ea"/>
                          <a:ea typeface="+mn-ea"/>
                        </a:rPr>
                        <a:t>8</a:t>
                      </a:r>
                      <a:r>
                        <a:rPr lang="zh-CN" altLang="en-US" sz="1600" dirty="0">
                          <a:effectLst/>
                          <a:latin typeface="+mn-ea"/>
                          <a:ea typeface="+mn-ea"/>
                        </a:rPr>
                        <a:t>位（</a:t>
                      </a:r>
                      <a:r>
                        <a:rPr lang="en-US" altLang="zh-CN" sz="1600" dirty="0">
                          <a:effectLst/>
                          <a:latin typeface="+mn-ea"/>
                          <a:ea typeface="+mn-ea"/>
                        </a:rPr>
                        <a:t>1</a:t>
                      </a:r>
                      <a:r>
                        <a:rPr lang="zh-CN" altLang="en-US" sz="1600" dirty="0">
                          <a:effectLst/>
                          <a:latin typeface="+mn-ea"/>
                          <a:ea typeface="+mn-ea"/>
                        </a:rPr>
                        <a:t>字节）整型</a:t>
                      </a:r>
                      <a:endParaRPr lang="zh-CN" altLang="en-US" sz="1600" dirty="0">
                        <a:effectLst/>
                        <a:latin typeface="+mn-ea"/>
                        <a:ea typeface="+mn-ea"/>
                      </a:endParaRPr>
                    </a:p>
                    <a:p>
                      <a:pPr algn="l" fontAlgn="t"/>
                      <a:r>
                        <a:rPr lang="zh-CN" altLang="en-US" sz="1600" dirty="0">
                          <a:effectLst/>
                          <a:latin typeface="+mn-ea"/>
                          <a:ea typeface="+mn-ea"/>
                        </a:rPr>
                        <a:t>有符号、无符号的</a:t>
                      </a:r>
                      <a:r>
                        <a:rPr lang="en-US" altLang="zh-CN" sz="1600" dirty="0">
                          <a:effectLst/>
                          <a:latin typeface="+mn-ea"/>
                          <a:ea typeface="+mn-ea"/>
                        </a:rPr>
                        <a:t>16</a:t>
                      </a:r>
                      <a:r>
                        <a:rPr lang="zh-CN" altLang="en-US" sz="1600" dirty="0">
                          <a:effectLst/>
                          <a:latin typeface="+mn-ea"/>
                          <a:ea typeface="+mn-ea"/>
                        </a:rPr>
                        <a:t>位（</a:t>
                      </a:r>
                      <a:r>
                        <a:rPr lang="en-US" altLang="zh-CN" sz="1600" dirty="0">
                          <a:effectLst/>
                          <a:latin typeface="+mn-ea"/>
                          <a:ea typeface="+mn-ea"/>
                        </a:rPr>
                        <a:t>2</a:t>
                      </a:r>
                      <a:r>
                        <a:rPr lang="zh-CN" altLang="en-US" sz="1600" dirty="0">
                          <a:effectLst/>
                          <a:latin typeface="+mn-ea"/>
                          <a:ea typeface="+mn-ea"/>
                        </a:rPr>
                        <a:t>字节）整型</a:t>
                      </a:r>
                      <a:endParaRPr lang="zh-CN" altLang="en-US" sz="1600" dirty="0">
                        <a:effectLst/>
                        <a:latin typeface="+mn-ea"/>
                        <a:ea typeface="+mn-ea"/>
                      </a:endParaRPr>
                    </a:p>
                    <a:p>
                      <a:pPr algn="l" fontAlgn="t"/>
                      <a:r>
                        <a:rPr lang="zh-CN" altLang="en-US" sz="1600" dirty="0">
                          <a:effectLst/>
                          <a:latin typeface="+mn-ea"/>
                          <a:ea typeface="+mn-ea"/>
                        </a:rPr>
                        <a:t>有符号、无符号的</a:t>
                      </a:r>
                      <a:r>
                        <a:rPr lang="en-US" altLang="zh-CN" sz="1600" dirty="0">
                          <a:effectLst/>
                          <a:latin typeface="+mn-ea"/>
                          <a:ea typeface="+mn-ea"/>
                        </a:rPr>
                        <a:t>32</a:t>
                      </a:r>
                      <a:r>
                        <a:rPr lang="zh-CN" altLang="en-US" sz="1600" dirty="0">
                          <a:effectLst/>
                          <a:latin typeface="+mn-ea"/>
                          <a:ea typeface="+mn-ea"/>
                        </a:rPr>
                        <a:t>位（</a:t>
                      </a:r>
                      <a:r>
                        <a:rPr lang="en-US" altLang="zh-CN" sz="1600" dirty="0">
                          <a:effectLst/>
                          <a:latin typeface="+mn-ea"/>
                          <a:ea typeface="+mn-ea"/>
                        </a:rPr>
                        <a:t>4</a:t>
                      </a:r>
                      <a:r>
                        <a:rPr lang="zh-CN" altLang="en-US" sz="1600" dirty="0">
                          <a:effectLst/>
                          <a:latin typeface="+mn-ea"/>
                          <a:ea typeface="+mn-ea"/>
                        </a:rPr>
                        <a:t>字节）整型</a:t>
                      </a:r>
                      <a:endParaRPr lang="zh-CN" altLang="en-US" sz="1600" dirty="0">
                        <a:effectLst/>
                        <a:latin typeface="+mn-ea"/>
                        <a:ea typeface="+mn-ea"/>
                      </a:endParaRPr>
                    </a:p>
                    <a:p>
                      <a:pPr algn="l" fontAlgn="t"/>
                      <a:r>
                        <a:rPr lang="zh-CN" altLang="en-US" sz="1600" dirty="0">
                          <a:effectLst/>
                          <a:latin typeface="+mn-ea"/>
                          <a:ea typeface="+mn-ea"/>
                        </a:rPr>
                        <a:t>有符号、无符号的</a:t>
                      </a:r>
                      <a:r>
                        <a:rPr lang="en-US" altLang="zh-CN" sz="1600" dirty="0">
                          <a:effectLst/>
                          <a:latin typeface="+mn-ea"/>
                          <a:ea typeface="+mn-ea"/>
                        </a:rPr>
                        <a:t>64</a:t>
                      </a:r>
                      <a:r>
                        <a:rPr lang="zh-CN" altLang="en-US" sz="1600" dirty="0">
                          <a:effectLst/>
                          <a:latin typeface="+mn-ea"/>
                          <a:ea typeface="+mn-ea"/>
                        </a:rPr>
                        <a:t>位（</a:t>
                      </a:r>
                      <a:r>
                        <a:rPr lang="en-US" altLang="zh-CN" sz="1600" dirty="0">
                          <a:effectLst/>
                          <a:latin typeface="+mn-ea"/>
                          <a:ea typeface="+mn-ea"/>
                        </a:rPr>
                        <a:t>8</a:t>
                      </a:r>
                      <a:r>
                        <a:rPr lang="zh-CN" altLang="en-US" sz="1600" dirty="0">
                          <a:effectLst/>
                          <a:latin typeface="+mn-ea"/>
                          <a:ea typeface="+mn-ea"/>
                        </a:rPr>
                        <a:t>字节）整型</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42636">
                <a:tc>
                  <a:txBody>
                    <a:bodyPr/>
                    <a:lstStyle/>
                    <a:p>
                      <a:pPr algn="l" fontAlgn="t"/>
                      <a:r>
                        <a:rPr lang="en-US" sz="1600" b="1" dirty="0">
                          <a:effectLst/>
                          <a:latin typeface="+mn-ea"/>
                          <a:ea typeface="+mn-ea"/>
                        </a:rPr>
                        <a:t>float16</a:t>
                      </a:r>
                      <a:endParaRPr lang="en-US" sz="1600" dirty="0">
                        <a:effectLst/>
                        <a:latin typeface="+mn-ea"/>
                        <a:ea typeface="+mn-ea"/>
                      </a:endParaRPr>
                    </a:p>
                    <a:p>
                      <a:pPr algn="l" fontAlgn="t"/>
                      <a:r>
                        <a:rPr lang="en-US" sz="1600" b="1" dirty="0">
                          <a:effectLst/>
                          <a:latin typeface="+mn-ea"/>
                          <a:ea typeface="+mn-ea"/>
                        </a:rPr>
                        <a:t>float32</a:t>
                      </a:r>
                      <a:endParaRPr lang="en-US" sz="1600" dirty="0">
                        <a:effectLst/>
                        <a:latin typeface="+mn-ea"/>
                        <a:ea typeface="+mn-ea"/>
                      </a:endParaRPr>
                    </a:p>
                    <a:p>
                      <a:pPr algn="l" fontAlgn="t"/>
                      <a:r>
                        <a:rPr lang="en-US" sz="1600" b="1" dirty="0">
                          <a:effectLst/>
                          <a:latin typeface="+mn-ea"/>
                          <a:ea typeface="+mn-ea"/>
                        </a:rPr>
                        <a:t>float64</a:t>
                      </a:r>
                      <a:endParaRPr 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600" dirty="0">
                          <a:effectLst/>
                          <a:latin typeface="+mn-ea"/>
                          <a:ea typeface="+mn-ea"/>
                        </a:rPr>
                        <a:t>半精度浮点型</a:t>
                      </a:r>
                      <a:endParaRPr lang="zh-CN" altLang="en-US" sz="1600" dirty="0">
                        <a:effectLst/>
                        <a:latin typeface="+mn-ea"/>
                        <a:ea typeface="+mn-ea"/>
                      </a:endParaRPr>
                    </a:p>
                    <a:p>
                      <a:pPr algn="l" fontAlgn="t"/>
                      <a:r>
                        <a:rPr lang="zh-CN" altLang="en-US" sz="1600" dirty="0">
                          <a:effectLst/>
                          <a:latin typeface="+mn-ea"/>
                          <a:ea typeface="+mn-ea"/>
                        </a:rPr>
                        <a:t>单精度浮点型</a:t>
                      </a:r>
                      <a:endParaRPr lang="zh-CN" altLang="en-US" sz="1600" dirty="0">
                        <a:effectLst/>
                        <a:latin typeface="+mn-ea"/>
                        <a:ea typeface="+mn-ea"/>
                      </a:endParaRPr>
                    </a:p>
                    <a:p>
                      <a:pPr algn="l" fontAlgn="t"/>
                      <a:r>
                        <a:rPr lang="zh-CN" altLang="en-US" sz="1600" dirty="0">
                          <a:effectLst/>
                          <a:latin typeface="+mn-ea"/>
                          <a:ea typeface="+mn-ea"/>
                        </a:rPr>
                        <a:t>双精度浮点型</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76000">
                <a:tc>
                  <a:txBody>
                    <a:bodyPr/>
                    <a:lstStyle/>
                    <a:p>
                      <a:pPr algn="l" fontAlgn="t"/>
                      <a:r>
                        <a:rPr lang="en-US" sz="1600" b="1" dirty="0">
                          <a:effectLst/>
                          <a:latin typeface="+mn-ea"/>
                          <a:ea typeface="+mn-ea"/>
                        </a:rPr>
                        <a:t>complex64</a:t>
                      </a:r>
                      <a:endParaRPr lang="en-US" sz="1600" dirty="0">
                        <a:effectLst/>
                        <a:latin typeface="+mn-ea"/>
                        <a:ea typeface="+mn-ea"/>
                      </a:endParaRPr>
                    </a:p>
                    <a:p>
                      <a:pPr algn="l" fontAlgn="t"/>
                      <a:r>
                        <a:rPr lang="en-US" sz="1600" b="1" dirty="0">
                          <a:effectLst/>
                          <a:latin typeface="+mn-ea"/>
                          <a:ea typeface="+mn-ea"/>
                        </a:rPr>
                        <a:t>complex128</a:t>
                      </a:r>
                      <a:endParaRPr 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600" dirty="0">
                          <a:effectLst/>
                          <a:latin typeface="+mn-ea"/>
                          <a:ea typeface="+mn-ea"/>
                        </a:rPr>
                        <a:t>用两个</a:t>
                      </a:r>
                      <a:r>
                        <a:rPr lang="en-US" altLang="zh-CN" sz="1600" dirty="0">
                          <a:effectLst/>
                          <a:latin typeface="+mn-ea"/>
                          <a:ea typeface="+mn-ea"/>
                        </a:rPr>
                        <a:t>32</a:t>
                      </a:r>
                      <a:r>
                        <a:rPr lang="zh-CN" altLang="en-US" sz="1600" dirty="0">
                          <a:effectLst/>
                          <a:latin typeface="+mn-ea"/>
                          <a:ea typeface="+mn-ea"/>
                        </a:rPr>
                        <a:t>位浮点数表示的复数</a:t>
                      </a:r>
                      <a:endParaRPr lang="zh-CN" altLang="en-US" sz="1600" dirty="0">
                        <a:effectLst/>
                        <a:latin typeface="+mn-ea"/>
                        <a:ea typeface="+mn-ea"/>
                      </a:endParaRPr>
                    </a:p>
                    <a:p>
                      <a:pPr algn="l" fontAlgn="t"/>
                      <a:r>
                        <a:rPr lang="zh-CN" altLang="en-US" sz="1600" dirty="0">
                          <a:effectLst/>
                          <a:latin typeface="+mn-ea"/>
                          <a:ea typeface="+mn-ea"/>
                        </a:rPr>
                        <a:t>用两个</a:t>
                      </a:r>
                      <a:r>
                        <a:rPr lang="en-US" altLang="zh-CN" sz="1600" dirty="0">
                          <a:effectLst/>
                          <a:latin typeface="+mn-ea"/>
                          <a:ea typeface="+mn-ea"/>
                        </a:rPr>
                        <a:t>64</a:t>
                      </a:r>
                      <a:r>
                        <a:rPr lang="zh-CN" altLang="en-US" sz="1600" dirty="0">
                          <a:effectLst/>
                          <a:latin typeface="+mn-ea"/>
                          <a:ea typeface="+mn-ea"/>
                        </a:rPr>
                        <a:t>位浮点数表示的复数</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2.2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ndarray</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2379"/>
            <a:ext cx="3584458" cy="461665"/>
          </a:xfrm>
          <a:prstGeom prst="rect">
            <a:avLst/>
          </a:prstGeom>
          <a:noFill/>
          <a:effectLst/>
        </p:spPr>
        <p:txBody>
          <a:bodyPr wrap="square" anchor="ctr">
            <a:spAutoFit/>
          </a:bodyPr>
          <a:lstStyle/>
          <a:p>
            <a:r>
              <a:rPr lang="en-US" altLang="zh-CN" sz="2400" b="1" dirty="0" err="1">
                <a:solidFill>
                  <a:srgbClr val="177360"/>
                </a:solidFill>
                <a:sym typeface="Arial" panose="020B0604020202090204" pitchFamily="34" charset="0"/>
              </a:rPr>
              <a:t>ndarray</a:t>
            </a:r>
            <a:r>
              <a:rPr lang="zh-CN" altLang="en-US" sz="2400" b="1" dirty="0">
                <a:solidFill>
                  <a:srgbClr val="177360"/>
                </a:solidFill>
                <a:sym typeface="Arial" panose="020B0604020202090204" pitchFamily="34" charset="0"/>
              </a:rPr>
              <a:t>的数据类型</a:t>
            </a:r>
            <a:endParaRPr lang="zh-CN" altLang="en-US" sz="2400" b="1" dirty="0">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18" name="表格 17"/>
          <p:cNvGraphicFramePr>
            <a:graphicFrameLocks noGrp="1"/>
          </p:cNvGraphicFramePr>
          <p:nvPr/>
        </p:nvGraphicFramePr>
        <p:xfrm>
          <a:off x="2470543" y="2644799"/>
          <a:ext cx="7752449" cy="3435120"/>
        </p:xfrm>
        <a:graphic>
          <a:graphicData uri="http://schemas.openxmlformats.org/drawingml/2006/table">
            <a:tbl>
              <a:tblPr>
                <a:tableStyleId>{5C22544A-7EE6-4342-B048-85BDC9FD1C3A}</a:tableStyleId>
              </a:tblPr>
              <a:tblGrid>
                <a:gridCol w="2131647"/>
                <a:gridCol w="5620802"/>
              </a:tblGrid>
              <a:tr h="572520">
                <a:tc>
                  <a:txBody>
                    <a:bodyPr/>
                    <a:lstStyle/>
                    <a:p>
                      <a:pPr algn="l" fontAlgn="t"/>
                      <a:r>
                        <a:rPr lang="zh-CN" altLang="en-US" sz="1600" b="1" dirty="0">
                          <a:effectLst/>
                          <a:latin typeface="+mn-ea"/>
                          <a:ea typeface="+mn-ea"/>
                        </a:rPr>
                        <a:t>索引</a:t>
                      </a:r>
                      <a:r>
                        <a:rPr lang="en-US" altLang="zh-CN" sz="1600" b="1" dirty="0">
                          <a:effectLst/>
                          <a:latin typeface="+mn-ea"/>
                          <a:ea typeface="+mn-ea"/>
                        </a:rPr>
                        <a:t>/</a:t>
                      </a:r>
                      <a:r>
                        <a:rPr lang="zh-CN" altLang="en-US" sz="1600" b="1" dirty="0">
                          <a:effectLst/>
                          <a:latin typeface="+mn-ea"/>
                          <a:ea typeface="+mn-ea"/>
                        </a:rPr>
                        <a:t>切片类型</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600" b="1">
                          <a:effectLst/>
                          <a:latin typeface="+mn-ea"/>
                          <a:ea typeface="+mn-ea"/>
                        </a:rPr>
                        <a:t>描述</a:t>
                      </a:r>
                      <a:r>
                        <a:rPr lang="en-US" altLang="zh-CN" sz="1600" b="1">
                          <a:effectLst/>
                          <a:latin typeface="+mn-ea"/>
                          <a:ea typeface="+mn-ea"/>
                        </a:rPr>
                        <a:t>/</a:t>
                      </a:r>
                      <a:r>
                        <a:rPr lang="zh-CN" altLang="en-US" sz="1600" b="1">
                          <a:effectLst/>
                          <a:latin typeface="+mn-ea"/>
                          <a:ea typeface="+mn-ea"/>
                        </a:rPr>
                        <a:t>用法</a:t>
                      </a:r>
                      <a:endParaRPr lang="zh-CN" altLang="en-US" sz="16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72520">
                <a:tc>
                  <a:txBody>
                    <a:bodyPr/>
                    <a:lstStyle/>
                    <a:p>
                      <a:pPr algn="l" fontAlgn="t"/>
                      <a:r>
                        <a:rPr lang="zh-CN" altLang="en-US" sz="1600" b="1">
                          <a:effectLst/>
                          <a:latin typeface="+mn-ea"/>
                          <a:ea typeface="+mn-ea"/>
                        </a:rPr>
                        <a:t>基本索引</a:t>
                      </a:r>
                      <a:endParaRPr lang="zh-CN" altLang="en-US" sz="16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600" dirty="0">
                          <a:effectLst/>
                          <a:latin typeface="+mn-ea"/>
                          <a:ea typeface="+mn-ea"/>
                        </a:rPr>
                        <a:t>通过整数索引直接访问元素。索引从</a:t>
                      </a:r>
                      <a:r>
                        <a:rPr lang="en-US" altLang="zh-CN" sz="1600" dirty="0">
                          <a:effectLst/>
                          <a:latin typeface="+mn-ea"/>
                          <a:ea typeface="+mn-ea"/>
                        </a:rPr>
                        <a:t>0</a:t>
                      </a:r>
                      <a:r>
                        <a:rPr lang="zh-CN" altLang="en-US" sz="1600" dirty="0">
                          <a:effectLst/>
                          <a:latin typeface="+mn-ea"/>
                          <a:ea typeface="+mn-ea"/>
                        </a:rPr>
                        <a:t>开始。</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72520">
                <a:tc>
                  <a:txBody>
                    <a:bodyPr/>
                    <a:lstStyle/>
                    <a:p>
                      <a:pPr algn="l" fontAlgn="t"/>
                      <a:r>
                        <a:rPr lang="zh-CN" altLang="en-US" sz="1600" b="1" dirty="0">
                          <a:effectLst/>
                          <a:latin typeface="+mn-ea"/>
                          <a:ea typeface="+mn-ea"/>
                        </a:rPr>
                        <a:t>行</a:t>
                      </a:r>
                      <a:r>
                        <a:rPr lang="en-US" altLang="zh-CN" sz="1600" b="1" dirty="0">
                          <a:effectLst/>
                          <a:latin typeface="+mn-ea"/>
                          <a:ea typeface="+mn-ea"/>
                        </a:rPr>
                        <a:t>/</a:t>
                      </a:r>
                      <a:r>
                        <a:rPr lang="zh-CN" altLang="en-US" sz="1600" b="1" dirty="0">
                          <a:effectLst/>
                          <a:latin typeface="+mn-ea"/>
                          <a:ea typeface="+mn-ea"/>
                        </a:rPr>
                        <a:t>列切片</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600">
                          <a:effectLst/>
                          <a:latin typeface="+mn-ea"/>
                          <a:ea typeface="+mn-ea"/>
                        </a:rPr>
                        <a:t>使用冒号 </a:t>
                      </a:r>
                      <a:r>
                        <a:rPr lang="en-US" altLang="zh-CN" sz="1600">
                          <a:effectLst/>
                          <a:latin typeface="+mn-ea"/>
                          <a:ea typeface="+mn-ea"/>
                        </a:rPr>
                        <a:t>: </a:t>
                      </a:r>
                      <a:r>
                        <a:rPr lang="zh-CN" altLang="en-US" sz="1600">
                          <a:effectLst/>
                          <a:latin typeface="+mn-ea"/>
                          <a:ea typeface="+mn-ea"/>
                        </a:rPr>
                        <a:t>切片语法选择行或列的子集。</a:t>
                      </a:r>
                      <a:endParaRPr lang="zh-CN" altLang="en-US" sz="16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72520">
                <a:tc>
                  <a:txBody>
                    <a:bodyPr/>
                    <a:lstStyle/>
                    <a:p>
                      <a:pPr algn="l" fontAlgn="t"/>
                      <a:r>
                        <a:rPr lang="zh-CN" altLang="en-US" sz="1600" b="1" dirty="0">
                          <a:effectLst/>
                          <a:latin typeface="+mn-ea"/>
                          <a:ea typeface="+mn-ea"/>
                        </a:rPr>
                        <a:t>连续切片</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600" dirty="0">
                          <a:effectLst/>
                          <a:latin typeface="+mn-ea"/>
                          <a:ea typeface="+mn-ea"/>
                        </a:rPr>
                        <a:t>从起始索引到结束索引按步长切片。</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72520">
                <a:tc>
                  <a:txBody>
                    <a:bodyPr/>
                    <a:lstStyle/>
                    <a:p>
                      <a:pPr algn="l" fontAlgn="t"/>
                      <a:r>
                        <a:rPr lang="zh-CN" altLang="en-US" sz="1600" b="1">
                          <a:effectLst/>
                          <a:latin typeface="+mn-ea"/>
                          <a:ea typeface="+mn-ea"/>
                        </a:rPr>
                        <a:t>使用 </a:t>
                      </a:r>
                      <a:r>
                        <a:rPr lang="en-US" sz="1600" b="1">
                          <a:effectLst/>
                          <a:latin typeface="+mn-ea"/>
                          <a:ea typeface="+mn-ea"/>
                        </a:rPr>
                        <a:t>slice </a:t>
                      </a:r>
                      <a:r>
                        <a:rPr lang="zh-CN" altLang="en-US" sz="1600" b="1">
                          <a:effectLst/>
                          <a:latin typeface="+mn-ea"/>
                          <a:ea typeface="+mn-ea"/>
                        </a:rPr>
                        <a:t>函数</a:t>
                      </a:r>
                      <a:endParaRPr lang="zh-CN" altLang="en-US" sz="16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600">
                          <a:effectLst/>
                          <a:latin typeface="+mn-ea"/>
                          <a:ea typeface="+mn-ea"/>
                        </a:rPr>
                        <a:t>通过 </a:t>
                      </a:r>
                      <a:r>
                        <a:rPr lang="en-US" sz="1600">
                          <a:effectLst/>
                          <a:latin typeface="+mn-ea"/>
                          <a:ea typeface="+mn-ea"/>
                        </a:rPr>
                        <a:t>slice(start, stop, step) </a:t>
                      </a:r>
                      <a:r>
                        <a:rPr lang="zh-CN" altLang="en-US" sz="1600">
                          <a:effectLst/>
                          <a:latin typeface="+mn-ea"/>
                          <a:ea typeface="+mn-ea"/>
                        </a:rPr>
                        <a:t>定义切片规则。</a:t>
                      </a:r>
                      <a:endParaRPr lang="zh-CN" altLang="en-US" sz="16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72520">
                <a:tc>
                  <a:txBody>
                    <a:bodyPr/>
                    <a:lstStyle/>
                    <a:p>
                      <a:pPr algn="l" fontAlgn="t"/>
                      <a:r>
                        <a:rPr lang="zh-CN" altLang="en-US" sz="1600" b="1">
                          <a:effectLst/>
                          <a:latin typeface="+mn-ea"/>
                          <a:ea typeface="+mn-ea"/>
                        </a:rPr>
                        <a:t>布尔索引</a:t>
                      </a:r>
                      <a:endParaRPr lang="zh-CN" altLang="en-US" sz="160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zh-CN" altLang="en-US" sz="1600" dirty="0">
                          <a:effectLst/>
                          <a:latin typeface="+mn-ea"/>
                          <a:ea typeface="+mn-ea"/>
                        </a:rPr>
                        <a:t>通过布尔条件筛选满足条件的元素。支持逻辑运算符 </a:t>
                      </a:r>
                      <a:r>
                        <a:rPr lang="en-US" altLang="zh-CN" sz="1600" dirty="0">
                          <a:effectLst/>
                          <a:latin typeface="+mn-ea"/>
                          <a:ea typeface="+mn-ea"/>
                        </a:rPr>
                        <a:t>&amp;</a:t>
                      </a:r>
                      <a:r>
                        <a:rPr lang="zh-CN" altLang="en-US" sz="1600" dirty="0">
                          <a:effectLst/>
                          <a:latin typeface="+mn-ea"/>
                          <a:ea typeface="+mn-ea"/>
                        </a:rPr>
                        <a:t>、</a:t>
                      </a:r>
                      <a:r>
                        <a:rPr lang="en-US" altLang="zh-CN" sz="1600" dirty="0">
                          <a:effectLst/>
                          <a:latin typeface="+mn-ea"/>
                          <a:ea typeface="+mn-ea"/>
                        </a:rPr>
                        <a:t>|</a:t>
                      </a:r>
                      <a:r>
                        <a:rPr lang="zh-CN" altLang="en-US" sz="1600" dirty="0">
                          <a:effectLst/>
                          <a:latin typeface="+mn-ea"/>
                          <a:ea typeface="+mn-ea"/>
                        </a:rPr>
                        <a:t>。</a:t>
                      </a:r>
                      <a:endParaRPr lang="zh-CN" altLang="en-US" sz="1600" dirty="0">
                        <a:effectLst/>
                        <a:latin typeface="+mn-ea"/>
                        <a:ea typeface="+mn-ea"/>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2.2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ndarray</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2379"/>
            <a:ext cx="3584458"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索引与切片</a:t>
            </a:r>
            <a:endParaRPr lang="zh-CN" altLang="en-US" sz="2400" b="1" dirty="0">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18" name="表格 17"/>
          <p:cNvGraphicFramePr>
            <a:graphicFrameLocks noGrp="1"/>
          </p:cNvGraphicFramePr>
          <p:nvPr/>
        </p:nvGraphicFramePr>
        <p:xfrm>
          <a:off x="2140516" y="2809650"/>
          <a:ext cx="8539543" cy="3261360"/>
        </p:xfrm>
        <a:graphic>
          <a:graphicData uri="http://schemas.openxmlformats.org/drawingml/2006/table">
            <a:tbl>
              <a:tblPr>
                <a:tableStyleId>{5C22544A-7EE6-4342-B048-85BDC9FD1C3A}</a:tableStyleId>
              </a:tblPr>
              <a:tblGrid>
                <a:gridCol w="419036"/>
                <a:gridCol w="1296625"/>
                <a:gridCol w="435227"/>
                <a:gridCol w="1589859"/>
                <a:gridCol w="580727"/>
                <a:gridCol w="1770307"/>
                <a:gridCol w="472659"/>
                <a:gridCol w="1975103"/>
              </a:tblGrid>
              <a:tr h="0">
                <a:tc rowSpan="9">
                  <a:txBody>
                    <a:bodyPr/>
                    <a:lstStyle/>
                    <a:p>
                      <a:pPr algn="l" fontAlgn="t"/>
                      <a:r>
                        <a:rPr lang="zh-CN" altLang="en-US" sz="1400" b="1" dirty="0">
                          <a:effectLst/>
                        </a:rPr>
                        <a:t>基本数学</a:t>
                      </a:r>
                      <a:endParaRPr lang="zh-CN" alt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np.sqrt</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l" fontAlgn="t"/>
                      <a:r>
                        <a:rPr lang="zh-CN" altLang="en-US" sz="1400" b="1" dirty="0">
                          <a:effectLst/>
                        </a:rPr>
                        <a:t>统</a:t>
                      </a:r>
                      <a:endParaRPr lang="en-US" altLang="zh-CN" sz="1400" b="1" dirty="0">
                        <a:effectLst/>
                      </a:endParaRPr>
                    </a:p>
                    <a:p>
                      <a:pPr algn="l" fontAlgn="t"/>
                      <a:endParaRPr lang="en-US" altLang="zh-CN" sz="1400" b="1" dirty="0">
                        <a:effectLst/>
                      </a:endParaRPr>
                    </a:p>
                    <a:p>
                      <a:pPr algn="l" fontAlgn="t"/>
                      <a:endParaRPr lang="en-US" altLang="zh-CN" sz="1400" b="1" dirty="0">
                        <a:effectLst/>
                      </a:endParaRPr>
                    </a:p>
                    <a:p>
                      <a:pPr algn="l" fontAlgn="t"/>
                      <a:r>
                        <a:rPr lang="zh-CN" altLang="en-US" sz="1400" b="1" dirty="0">
                          <a:effectLst/>
                        </a:rPr>
                        <a:t>计</a:t>
                      </a:r>
                      <a:endParaRPr lang="zh-CN" alt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np.sum</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l" fontAlgn="t"/>
                      <a:r>
                        <a:rPr lang="zh-CN" altLang="en-US" sz="1400" b="1" dirty="0">
                          <a:effectLst/>
                        </a:rPr>
                        <a:t>比</a:t>
                      </a:r>
                      <a:endParaRPr lang="en-US" altLang="zh-CN" sz="1400" b="1" dirty="0">
                        <a:effectLst/>
                      </a:endParaRPr>
                    </a:p>
                    <a:p>
                      <a:pPr algn="l" fontAlgn="t"/>
                      <a:endParaRPr lang="en-US" altLang="zh-CN" sz="1400" b="1" dirty="0">
                        <a:effectLst/>
                      </a:endParaRPr>
                    </a:p>
                    <a:p>
                      <a:pPr algn="l" fontAlgn="t"/>
                      <a:r>
                        <a:rPr lang="zh-CN" altLang="en-US" sz="1400" b="1" dirty="0">
                          <a:effectLst/>
                        </a:rPr>
                        <a:t>较</a:t>
                      </a:r>
                      <a:endParaRPr lang="zh-CN" altLang="en-US" sz="14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np.greater(a, b)</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l" fontAlgn="t"/>
                      <a:r>
                        <a:rPr lang="zh-CN" altLang="en-US" sz="1400" b="1" dirty="0">
                          <a:effectLst/>
                        </a:rPr>
                        <a:t>其</a:t>
                      </a:r>
                      <a:endParaRPr lang="en-US" altLang="zh-CN" sz="1400" b="1" dirty="0">
                        <a:effectLst/>
                      </a:endParaRPr>
                    </a:p>
                    <a:p>
                      <a:pPr algn="l" fontAlgn="t"/>
                      <a:endParaRPr lang="en-US" altLang="zh-CN" sz="1400" b="1" dirty="0">
                        <a:effectLst/>
                      </a:endParaRPr>
                    </a:p>
                    <a:p>
                      <a:pPr algn="l" fontAlgn="t"/>
                      <a:r>
                        <a:rPr lang="zh-CN" altLang="en-US" sz="1400" b="1" dirty="0">
                          <a:effectLst/>
                        </a:rPr>
                        <a:t>他</a:t>
                      </a:r>
                      <a:endParaRPr lang="zh-CN" altLang="en-US" sz="14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np.concatenate</a:t>
                      </a:r>
                      <a:r>
                        <a:rPr lang="en-US" sz="1400" dirty="0">
                          <a:effectLst/>
                        </a:rPr>
                        <a:t>((a, b))</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np.exp</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np.mean</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np.less</a:t>
                      </a:r>
                      <a:r>
                        <a:rPr lang="en-US" sz="1400" dirty="0">
                          <a:effectLst/>
                        </a:rPr>
                        <a:t>(a, b)</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np.split</a:t>
                      </a:r>
                      <a:r>
                        <a:rPr lang="en-US" sz="1400" dirty="0">
                          <a:effectLst/>
                        </a:rPr>
                        <a:t>(x, indices)</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np.log(x)</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np.median</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np.equal</a:t>
                      </a:r>
                      <a:r>
                        <a:rPr lang="en-US" sz="1400" dirty="0">
                          <a:effectLst/>
                        </a:rPr>
                        <a:t>(a, b)</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np.reshape</a:t>
                      </a:r>
                      <a:r>
                        <a:rPr lang="en-US" sz="1400" dirty="0">
                          <a:effectLst/>
                        </a:rPr>
                        <a:t>(x, shape)</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np.sin(x)</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np.std</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np.logical_and(a, b)</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np.copy</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np.abs(x)</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np.var(x)</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np.where(condition, x, y)</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np.isnan</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np.power(a, b)</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np.min</a:t>
                      </a:r>
                      <a:r>
                        <a:rPr lang="en-US" sz="1400" dirty="0">
                          <a:effectLst/>
                        </a:rPr>
                        <a:t>(x) / </a:t>
                      </a:r>
                      <a:r>
                        <a:rPr lang="en-US" sz="1400" dirty="0" err="1">
                          <a:effectLst/>
                        </a:rPr>
                        <a:t>np.max</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l" fontAlgn="t"/>
                      <a:r>
                        <a:rPr lang="zh-CN" altLang="en-US" sz="1400" b="1" dirty="0">
                          <a:effectLst/>
                        </a:rPr>
                        <a:t>去</a:t>
                      </a:r>
                      <a:endParaRPr lang="en-US" altLang="zh-CN" sz="1400" b="1" dirty="0">
                        <a:effectLst/>
                      </a:endParaRPr>
                    </a:p>
                    <a:p>
                      <a:pPr algn="l" fontAlgn="t"/>
                      <a:endParaRPr lang="en-US" altLang="zh-CN" sz="1400" b="1" dirty="0">
                        <a:effectLst/>
                      </a:endParaRPr>
                    </a:p>
                    <a:p>
                      <a:pPr algn="l" fontAlgn="t"/>
                      <a:r>
                        <a:rPr lang="zh-CN" altLang="en-US" sz="1400" b="1" dirty="0">
                          <a:effectLst/>
                        </a:rPr>
                        <a:t>重</a:t>
                      </a:r>
                      <a:endParaRPr lang="zh-CN" altLang="en-US" sz="14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np.unique</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l" fontAlgn="t"/>
                      <a:r>
                        <a:rPr lang="zh-CN" altLang="en-US" sz="1400" b="1" dirty="0">
                          <a:effectLst/>
                        </a:rPr>
                        <a:t>排</a:t>
                      </a:r>
                      <a:endParaRPr lang="en-US" altLang="zh-CN" sz="1400" b="1" dirty="0">
                        <a:effectLst/>
                      </a:endParaRPr>
                    </a:p>
                    <a:p>
                      <a:pPr algn="l" fontAlgn="t"/>
                      <a:endParaRPr lang="en-US" altLang="zh-CN" sz="1400" b="1" dirty="0">
                        <a:effectLst/>
                      </a:endParaRPr>
                    </a:p>
                    <a:p>
                      <a:pPr algn="l" fontAlgn="t"/>
                      <a:r>
                        <a:rPr lang="zh-CN" altLang="en-US" sz="1400" b="1" dirty="0">
                          <a:effectLst/>
                        </a:rPr>
                        <a:t>序</a:t>
                      </a:r>
                      <a:endParaRPr lang="zh-CN" altLang="en-US" sz="14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np.sort(x)</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l" fontAlgn="t"/>
                      <a:r>
                        <a:rPr lang="en-US" sz="1400" dirty="0" err="1">
                          <a:effectLst/>
                        </a:rPr>
                        <a:t>np.round</a:t>
                      </a:r>
                      <a:r>
                        <a:rPr lang="en-US" sz="1400" dirty="0">
                          <a:effectLst/>
                        </a:rPr>
                        <a:t>(x, n)</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l" fontAlgn="t"/>
                      <a:r>
                        <a:rPr lang="en-US" sz="1400" dirty="0" err="1">
                          <a:effectLst/>
                        </a:rPr>
                        <a:t>np.percentile</a:t>
                      </a:r>
                      <a:r>
                        <a:rPr lang="en-US" sz="1400" dirty="0">
                          <a:effectLst/>
                        </a:rPr>
                        <a:t>(x, q)</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l" fontAlgn="t"/>
                      <a:r>
                        <a:rPr lang="en-US" sz="1400" dirty="0">
                          <a:effectLst/>
                        </a:rPr>
                        <a:t>np.in1d(a, b)</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x.sort</a:t>
                      </a:r>
                      <a:r>
                        <a:rPr lang="en-US" sz="1400" dirty="0">
                          <a:effectLst/>
                        </a:rPr>
                        <a:t>()</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a:tc>
                <a:tc>
                  <a:txBody>
                    <a:bodyPr/>
                    <a:lstStyle/>
                    <a:p>
                      <a:pPr algn="l" fontAlgn="t"/>
                      <a:r>
                        <a:rPr lang="en-US" sz="1400" dirty="0" err="1">
                          <a:effectLst/>
                        </a:rPr>
                        <a:t>np.argsort</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a:tc>
                <a:tc>
                  <a:txBody>
                    <a:bodyPr/>
                    <a:lstStyle/>
                    <a:p>
                      <a:pPr algn="l" fontAlgn="t"/>
                      <a:r>
                        <a:rPr lang="en-US" sz="1400" dirty="0" err="1">
                          <a:effectLst/>
                        </a:rPr>
                        <a:t>np.lexsort</a:t>
                      </a:r>
                      <a:r>
                        <a:rPr lang="en-US" sz="1400" dirty="0">
                          <a:effectLst/>
                        </a:rPr>
                        <a:t>(keys)</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4" name="组合 93"/>
          <p:cNvGrpSpPr/>
          <p:nvPr/>
        </p:nvGrpSpPr>
        <p:grpSpPr>
          <a:xfrm>
            <a:off x="-21753" y="934791"/>
            <a:ext cx="4154841" cy="1269942"/>
            <a:chOff x="766969" y="2489885"/>
            <a:chExt cx="4154841" cy="1269942"/>
          </a:xfrm>
        </p:grpSpPr>
        <p:sp>
          <p:nvSpPr>
            <p:cNvPr id="96"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729112"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2.3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Numpy</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常用函数</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18" name="表格 17"/>
          <p:cNvGraphicFramePr>
            <a:graphicFrameLocks noGrp="1"/>
          </p:cNvGraphicFramePr>
          <p:nvPr/>
        </p:nvGraphicFramePr>
        <p:xfrm>
          <a:off x="2470543" y="2644799"/>
          <a:ext cx="7752715" cy="3179445"/>
        </p:xfrm>
        <a:graphic>
          <a:graphicData uri="http://schemas.openxmlformats.org/drawingml/2006/table">
            <a:tbl>
              <a:tblPr>
                <a:tableStyleId>{5C22544A-7EE6-4342-B048-85BDC9FD1C3A}</a:tableStyleId>
              </a:tblPr>
              <a:tblGrid>
                <a:gridCol w="2584238"/>
                <a:gridCol w="2584238"/>
                <a:gridCol w="2584238"/>
              </a:tblGrid>
              <a:tr h="598805">
                <a:tc>
                  <a:txBody>
                    <a:bodyPr/>
                    <a:lstStyle/>
                    <a:p>
                      <a:pPr algn="ctr" fontAlgn="t"/>
                      <a:r>
                        <a:rPr lang="zh-CN" altLang="en-US" sz="2000" dirty="0">
                          <a:effectLst/>
                          <a:latin typeface="+mn-ea"/>
                          <a:ea typeface="+mn-ea"/>
                        </a:rPr>
                        <a:t>总和（和）</a:t>
                      </a:r>
                      <a:endParaRPr lang="zh-CN" altLang="en-US" sz="2000" dirty="0">
                        <a:effectLst/>
                        <a:latin typeface="+mn-ea"/>
                        <a:ea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zh-CN" altLang="en-US" sz="2000" dirty="0">
                          <a:effectLst/>
                          <a:latin typeface="+mn-ea"/>
                          <a:sym typeface="+mn-ea"/>
                        </a:rPr>
                        <a:t>中位数</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p>
                      <a:pPr algn="ctr" fontAlgn="t"/>
                      <a:r>
                        <a:rPr lang="zh-CN" altLang="en-US" sz="2000" dirty="0">
                          <a:effectLst/>
                          <a:latin typeface="+mn-ea"/>
                          <a:sym typeface="+mn-ea"/>
                        </a:rPr>
                        <a:t>分位数</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98805">
                <a:tc>
                  <a:txBody>
                    <a:bodyPr/>
                    <a:lstStyle/>
                    <a:p>
                      <a:pPr algn="ctr" fontAlgn="t"/>
                      <a:r>
                        <a:rPr lang="zh-CN" altLang="en-US" sz="2000" dirty="0">
                          <a:effectLst/>
                          <a:latin typeface="+mn-ea"/>
                          <a:sym typeface="+mn-ea"/>
                        </a:rPr>
                        <a:t>计数（非空）</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zh-CN" altLang="en-US" sz="2000" dirty="0">
                          <a:effectLst/>
                          <a:latin typeface="+mn-ea"/>
                          <a:sym typeface="+mn-ea"/>
                        </a:rPr>
                        <a:t>众数</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p>
                      <a:pPr algn="ctr" fontAlgn="t">
                        <a:buNone/>
                      </a:pPr>
                      <a:r>
                        <a:rPr lang="zh-CN" altLang="en-US" sz="2000" dirty="0">
                          <a:effectLst/>
                          <a:latin typeface="+mn-ea"/>
                          <a:sym typeface="+mn-ea"/>
                        </a:rPr>
                        <a:t>方差</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98805">
                <a:tc>
                  <a:txBody>
                    <a:bodyPr/>
                    <a:lstStyle/>
                    <a:p>
                      <a:pPr algn="ctr" fontAlgn="t"/>
                      <a:r>
                        <a:rPr lang="zh-CN" altLang="en-US" sz="2000" dirty="0">
                          <a:effectLst/>
                          <a:latin typeface="+mn-ea"/>
                          <a:sym typeface="+mn-ea"/>
                        </a:rPr>
                        <a:t>唯一计数</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zh-CN" altLang="en-US" sz="2000" dirty="0">
                          <a:effectLst/>
                          <a:latin typeface="+mn-ea"/>
                          <a:sym typeface="+mn-ea"/>
                        </a:rPr>
                        <a:t>众数个数</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p>
                      <a:pPr algn="ctr" fontAlgn="t">
                        <a:buNone/>
                      </a:pPr>
                      <a:r>
                        <a:rPr lang="zh-CN" altLang="en-US" sz="2000" dirty="0">
                          <a:effectLst/>
                          <a:latin typeface="+mn-ea"/>
                          <a:sym typeface="+mn-ea"/>
                        </a:rPr>
                        <a:t>标准差</a:t>
                      </a:r>
                      <a:endParaRPr lang="zh-CN" altLang="en-US" sz="2000">
                        <a:effectLst/>
                        <a:latin typeface="+mn-ea"/>
                        <a:ea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98805">
                <a:tc>
                  <a:txBody>
                    <a:bodyPr/>
                    <a:lstStyle/>
                    <a:p>
                      <a:pPr algn="ctr" fontAlgn="t"/>
                      <a:r>
                        <a:rPr lang="zh-CN" altLang="en-US" sz="2000" dirty="0">
                          <a:effectLst/>
                          <a:latin typeface="+mn-ea"/>
                          <a:sym typeface="+mn-ea"/>
                        </a:rPr>
                        <a:t>频率统计</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zh-CN" altLang="en-US" sz="2000" dirty="0">
                          <a:effectLst/>
                          <a:latin typeface="+mn-ea"/>
                          <a:sym typeface="+mn-ea"/>
                        </a:rPr>
                        <a:t>最大值</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p>
                      <a:pPr algn="ctr" fontAlgn="t">
                        <a:buNone/>
                      </a:pPr>
                      <a:r>
                        <a:rPr lang="zh-CN" altLang="en-US" sz="2000" dirty="0">
                          <a:effectLst/>
                          <a:latin typeface="+mn-ea"/>
                          <a:sym typeface="+mn-ea"/>
                        </a:rPr>
                        <a:t>协方差</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98805">
                <a:tc>
                  <a:txBody>
                    <a:bodyPr/>
                    <a:lstStyle/>
                    <a:p>
                      <a:pPr algn="ctr" fontAlgn="t"/>
                      <a:r>
                        <a:rPr lang="zh-CN" altLang="en-US" sz="2000" dirty="0">
                          <a:effectLst/>
                          <a:latin typeface="+mn-ea"/>
                          <a:sym typeface="+mn-ea"/>
                        </a:rPr>
                        <a:t>平均数</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zh-CN" altLang="en-US" sz="2000" dirty="0">
                          <a:effectLst/>
                          <a:latin typeface="+mn-ea"/>
                          <a:sym typeface="+mn-ea"/>
                        </a:rPr>
                        <a:t>最小值</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p>
                      <a:pPr algn="ctr" fontAlgn="t">
                        <a:buNone/>
                      </a:pPr>
                      <a:r>
                        <a:rPr lang="zh-CN" altLang="en-US" sz="2000" dirty="0">
                          <a:effectLst/>
                          <a:latin typeface="+mn-ea"/>
                          <a:sym typeface="+mn-ea"/>
                        </a:rPr>
                        <a:t>相关系数</a:t>
                      </a:r>
                      <a:endParaRPr lang="zh-CN" altLang="en-US" sz="2000" dirty="0">
                        <a:effectLst/>
                        <a:latin typeface="+mn-ea"/>
                        <a:ea typeface="+mn-ea"/>
                        <a:sym typeface="+mn-ea"/>
                      </a:endParaRPr>
                    </a:p>
                  </a:txBody>
                  <a:tcPr marL="50800" marR="50800" marT="50800" marB="50800" anchor="ctr" anchorCtr="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统计</a:t>
            </a:r>
            <a:r>
              <a:rPr lang="zh-CN" altLang="en-US" sz="2400" b="1" dirty="0">
                <a:solidFill>
                  <a:srgbClr val="177360"/>
                </a:solidFill>
                <a:sym typeface="Arial" panose="020B0604020202090204" pitchFamily="34" charset="0"/>
              </a:rPr>
              <a:t>基础</a:t>
            </a:r>
            <a:endParaRPr lang="zh-CN" altLang="en-US" sz="2400" b="1" dirty="0">
              <a:solidFill>
                <a:srgbClr val="177360"/>
              </a:solidFill>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6696"/>
              <a:ext cx="3729112"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2.3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Numpy</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常用函数</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1. </a:t>
            </a: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总和（和）</a:t>
            </a:r>
            <a:endPar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数学定义与解释：所有数值相加的结果，即</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 \text{Sum} = \sum_{i=1}^n x_i \)</a:t>
            </a: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endPar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常见用途：计算总收入、总支出、总分等。</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endPar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题目：计算班级</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5</a:t>
            </a: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位同学的数学成绩总和：</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[85, 90, 78, 92, 88]</a:t>
            </a:r>
            <a:r>
              <a:rPr kumimoji="0" lang="zh-CN" altLang="en-US"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a:t>
            </a:r>
            <a:r>
              <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endParaRPr kumimoji="0" lang="en-US" altLang="zh-CN" sz="28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统计</a:t>
            </a:r>
            <a:r>
              <a:rPr lang="zh-CN" altLang="en-US" sz="2400" b="1" dirty="0">
                <a:solidFill>
                  <a:srgbClr val="177360"/>
                </a:solidFill>
                <a:sym typeface="Arial" panose="020B0604020202090204" pitchFamily="34" charset="0"/>
              </a:rPr>
              <a:t>基础</a:t>
            </a:r>
            <a:endParaRPr lang="zh-CN" altLang="en-US" sz="2400" b="1" dirty="0">
              <a:solidFill>
                <a:srgbClr val="177360"/>
              </a:solidFill>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6696"/>
              <a:ext cx="3729112"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2.3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Numpy</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常用函数</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3352173" y="1124798"/>
            <a:ext cx="3112422" cy="461665"/>
          </a:xfrm>
          <a:prstGeom prst="rect">
            <a:avLst/>
          </a:prstGeom>
          <a:noFill/>
          <a:effectLst/>
        </p:spPr>
        <p:txBody>
          <a:bodyPr wrap="square">
            <a:spAutoFit/>
          </a:bodyPr>
          <a:lstStyle/>
          <a:p>
            <a:r>
              <a:rPr lang="zh-CN" altLang="en-US" sz="2400" b="1" dirty="0">
                <a:solidFill>
                  <a:srgbClr val="177360"/>
                </a:solidFill>
                <a:sym typeface="Arial" panose="020B0604020202090204" pitchFamily="34" charset="0"/>
              </a:rPr>
              <a:t>数据分析的完整流程</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2" y="934791"/>
            <a:ext cx="6228058" cy="1269942"/>
            <a:chOff x="766970" y="2489885"/>
            <a:chExt cx="6228058" cy="1269942"/>
          </a:xfrm>
        </p:grpSpPr>
        <p:grpSp>
          <p:nvGrpSpPr>
            <p:cNvPr id="94" name="组合 93"/>
            <p:cNvGrpSpPr/>
            <p:nvPr/>
          </p:nvGrpSpPr>
          <p:grpSpPr>
            <a:xfrm>
              <a:off x="766970" y="2489885"/>
              <a:ext cx="4595950" cy="1269942"/>
              <a:chOff x="766970" y="2489885"/>
              <a:chExt cx="4595950" cy="1269942"/>
            </a:xfrm>
          </p:grpSpPr>
          <p:sp>
            <p:nvSpPr>
              <p:cNvPr id="96" name="Rounded Rectangle 8_2"/>
              <p:cNvSpPr/>
              <p:nvPr/>
            </p:nvSpPr>
            <p:spPr>
              <a:xfrm>
                <a:off x="766970" y="2489885"/>
                <a:ext cx="3222152"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4298238" cy="523220"/>
              </a:xfrm>
              <a:prstGeom prst="rect">
                <a:avLst/>
              </a:prstGeom>
              <a:noFill/>
            </p:spPr>
            <p:txBody>
              <a:bodyPr wrap="square">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1.1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课程导论</a:t>
                </a:r>
                <a:endParaRPr lang="zh-CN" altLang="en-US" sz="2800" b="1" kern="100" dirty="0">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grpSp>
        <p:nvGrpSpPr>
          <p:cNvPr id="73" name="Group 17"/>
          <p:cNvGrpSpPr/>
          <p:nvPr/>
        </p:nvGrpSpPr>
        <p:grpSpPr>
          <a:xfrm>
            <a:off x="394369" y="2393675"/>
            <a:ext cx="2680003" cy="4184493"/>
            <a:chOff x="1033017" y="2051207"/>
            <a:chExt cx="3107974" cy="4184493"/>
          </a:xfrm>
        </p:grpSpPr>
        <p:sp>
          <p:nvSpPr>
            <p:cNvPr id="74" name="矩形: 圆顶角 73"/>
            <p:cNvSpPr/>
            <p:nvPr/>
          </p:nvSpPr>
          <p:spPr>
            <a:xfrm flipH="1">
              <a:off x="1040997" y="4209992"/>
              <a:ext cx="3040812" cy="1924107"/>
            </a:xfrm>
            <a:prstGeom prst="round2SameRect">
              <a:avLst>
                <a:gd name="adj1" fmla="val 7300"/>
                <a:gd name="adj2" fmla="val 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75" name="Bullet1"/>
            <p:cNvSpPr txBox="1"/>
            <p:nvPr/>
          </p:nvSpPr>
          <p:spPr>
            <a:xfrm>
              <a:off x="1094351" y="4247458"/>
              <a:ext cx="2934104" cy="585604"/>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Pct val="25000"/>
                <a:buFontTx/>
                <a:buNone/>
                <a:defRPr/>
              </a:pPr>
              <a:r>
                <a:rPr lang="zh-CN" altLang="en-US" sz="2000" b="1" dirty="0">
                  <a:solidFill>
                    <a:srgbClr val="000000"/>
                  </a:solidFill>
                  <a:latin typeface="Arial" panose="020B0604020202090204" pitchFamily="34" charset="0"/>
                  <a:ea typeface="微软雅黑"/>
                  <a:cs typeface="Arial" panose="020B0604020202090204" pitchFamily="34" charset="0"/>
                </a:rPr>
                <a:t>数据收集</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76" name="Text1"/>
            <p:cNvSpPr txBox="1"/>
            <p:nvPr/>
          </p:nvSpPr>
          <p:spPr>
            <a:xfrm>
              <a:off x="1094351" y="4912913"/>
              <a:ext cx="2934104" cy="1092776"/>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20000"/>
                </a:lnSpc>
                <a:spcBef>
                  <a:spcPts val="0"/>
                </a:spcBef>
                <a:spcAft>
                  <a:spcPts val="0"/>
                </a:spcAft>
                <a:buClrTx/>
                <a:buSzPct val="25000"/>
                <a:buFontTx/>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数据从哪里来？</a:t>
              </a:r>
              <a:endParaRPr kumimoji="0" lang="de-DE"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77" name="Number1"/>
            <p:cNvSpPr/>
            <p:nvPr/>
          </p:nvSpPr>
          <p:spPr>
            <a:xfrm>
              <a:off x="1040997" y="6134100"/>
              <a:ext cx="3040812" cy="101600"/>
            </a:xfrm>
            <a:prstGeom prst="rect">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cs typeface="+mn-ea"/>
              </a:endParaRPr>
            </a:p>
          </p:txBody>
        </p:sp>
        <p:sp>
          <p:nvSpPr>
            <p:cNvPr id="78" name="pic-TopLeft,Top,TopRight,Left,RightLeft,BottomLeft"/>
            <p:cNvSpPr>
              <a:spLocks noChangeAspect="1"/>
            </p:cNvSpPr>
            <p:nvPr/>
          </p:nvSpPr>
          <p:spPr>
            <a:xfrm>
              <a:off x="1033017" y="2051207"/>
              <a:ext cx="3107974" cy="1644948"/>
            </a:xfrm>
            <a:prstGeom prst="round1Rect">
              <a:avLst/>
            </a:prstGeom>
            <a:blipFill>
              <a:blip r:embed="rId1"/>
              <a:stretch>
                <a:fillRect l="-4504" r="-4462"/>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a:cs typeface="+mn-cs"/>
              </a:endParaRPr>
            </a:p>
          </p:txBody>
        </p:sp>
        <p:sp>
          <p:nvSpPr>
            <p:cNvPr id="79" name="IconBackground1"/>
            <p:cNvSpPr txBox="1">
              <a:spLocks noChangeAspect="1"/>
            </p:cNvSpPr>
            <p:nvPr/>
          </p:nvSpPr>
          <p:spPr>
            <a:xfrm>
              <a:off x="1040997" y="3750443"/>
              <a:ext cx="400868" cy="400263"/>
            </a:xfrm>
            <a:custGeom>
              <a:avLst/>
              <a:gdLst>
                <a:gd name="connsiteX0" fmla="*/ 366375 w 608979"/>
                <a:gd name="connsiteY0" fmla="*/ 62733 h 608062"/>
                <a:gd name="connsiteX1" fmla="*/ 474905 w 608979"/>
                <a:gd name="connsiteY1" fmla="*/ 62733 h 608062"/>
                <a:gd name="connsiteX2" fmla="*/ 474905 w 608979"/>
                <a:gd name="connsiteY2" fmla="*/ 269490 h 608062"/>
                <a:gd name="connsiteX3" fmla="*/ 366375 w 608979"/>
                <a:gd name="connsiteY3" fmla="*/ 269490 h 608062"/>
                <a:gd name="connsiteX4" fmla="*/ 148817 w 608979"/>
                <a:gd name="connsiteY4" fmla="*/ 34530 h 608062"/>
                <a:gd name="connsiteX5" fmla="*/ 148817 w 608979"/>
                <a:gd name="connsiteY5" fmla="*/ 297790 h 608062"/>
                <a:gd name="connsiteX6" fmla="*/ 517632 w 608979"/>
                <a:gd name="connsiteY6" fmla="*/ 297790 h 608062"/>
                <a:gd name="connsiteX7" fmla="*/ 517632 w 608979"/>
                <a:gd name="connsiteY7" fmla="*/ 34530 h 608062"/>
                <a:gd name="connsiteX8" fmla="*/ 0 w 608979"/>
                <a:gd name="connsiteY8" fmla="*/ 0 h 608062"/>
                <a:gd name="connsiteX9" fmla="*/ 522270 w 608979"/>
                <a:gd name="connsiteY9" fmla="*/ 0 h 608062"/>
                <a:gd name="connsiteX10" fmla="*/ 608979 w 608979"/>
                <a:gd name="connsiteY10" fmla="*/ 86679 h 608062"/>
                <a:gd name="connsiteX11" fmla="*/ 608979 w 608979"/>
                <a:gd name="connsiteY11" fmla="*/ 608062 h 608062"/>
                <a:gd name="connsiteX12" fmla="*/ 0 w 608979"/>
                <a:gd name="connsiteY12" fmla="*/ 608062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979" h="608062">
                  <a:moveTo>
                    <a:pt x="366375" y="62733"/>
                  </a:moveTo>
                  <a:lnTo>
                    <a:pt x="474905" y="62733"/>
                  </a:lnTo>
                  <a:lnTo>
                    <a:pt x="474905" y="269490"/>
                  </a:lnTo>
                  <a:lnTo>
                    <a:pt x="366375" y="269490"/>
                  </a:lnTo>
                  <a:close/>
                  <a:moveTo>
                    <a:pt x="148817" y="34530"/>
                  </a:moveTo>
                  <a:lnTo>
                    <a:pt x="148817" y="297790"/>
                  </a:lnTo>
                  <a:lnTo>
                    <a:pt x="517632" y="297790"/>
                  </a:lnTo>
                  <a:lnTo>
                    <a:pt x="517632" y="34530"/>
                  </a:lnTo>
                  <a:close/>
                  <a:moveTo>
                    <a:pt x="0" y="0"/>
                  </a:moveTo>
                  <a:lnTo>
                    <a:pt x="522270" y="0"/>
                  </a:lnTo>
                  <a:lnTo>
                    <a:pt x="608979" y="86679"/>
                  </a:lnTo>
                  <a:lnTo>
                    <a:pt x="608979" y="608062"/>
                  </a:lnTo>
                  <a:lnTo>
                    <a:pt x="0" y="608062"/>
                  </a:lnTo>
                  <a:close/>
                </a:path>
              </a:pathLst>
            </a:cu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sym typeface="Arial" panose="020B0604020202090204" pitchFamily="34" charset="0"/>
              </a:endParaRPr>
            </a:p>
          </p:txBody>
        </p:sp>
      </p:grpSp>
      <p:grpSp>
        <p:nvGrpSpPr>
          <p:cNvPr id="19" name="组合 18"/>
          <p:cNvGrpSpPr/>
          <p:nvPr/>
        </p:nvGrpSpPr>
        <p:grpSpPr>
          <a:xfrm>
            <a:off x="3278818" y="2393675"/>
            <a:ext cx="2680001" cy="4184493"/>
            <a:chOff x="4535666" y="2051207"/>
            <a:chExt cx="3107972" cy="4184493"/>
          </a:xfrm>
        </p:grpSpPr>
        <p:sp>
          <p:nvSpPr>
            <p:cNvPr id="29" name="矩形: 圆顶角 1"/>
            <p:cNvSpPr/>
            <p:nvPr/>
          </p:nvSpPr>
          <p:spPr>
            <a:xfrm flipH="1">
              <a:off x="4543642" y="4209992"/>
              <a:ext cx="3040812" cy="1924107"/>
            </a:xfrm>
            <a:prstGeom prst="round2SameRect">
              <a:avLst>
                <a:gd name="adj1" fmla="val 7300"/>
                <a:gd name="adj2" fmla="val 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30" name="Bullet2"/>
            <p:cNvSpPr txBox="1"/>
            <p:nvPr/>
          </p:nvSpPr>
          <p:spPr>
            <a:xfrm>
              <a:off x="4596996" y="4247458"/>
              <a:ext cx="2934104" cy="585604"/>
            </a:xfrm>
            <a:prstGeom prst="rect">
              <a:avLst/>
            </a:prstGeom>
            <a:noFill/>
            <a:ln>
              <a:noFill/>
            </a:ln>
          </p:spPr>
          <p:txBody>
            <a:bodyPr wrap="square" lIns="91440" tIns="45720" rIns="91440" bIns="45720" anchor="b" anchorCtr="0">
              <a:normAutofit/>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数据清洗</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31" name="Text2"/>
            <p:cNvSpPr txBox="1"/>
            <p:nvPr/>
          </p:nvSpPr>
          <p:spPr>
            <a:xfrm>
              <a:off x="4596999" y="4912913"/>
              <a:ext cx="2934104" cy="1092776"/>
            </a:xfrm>
            <a:prstGeom prst="rect">
              <a:avLst/>
            </a:prstGeom>
            <a:noFill/>
            <a:ln>
              <a:noFill/>
            </a:ln>
          </p:spPr>
          <p:txBody>
            <a:bodyPr wrap="square" lIns="91440" tIns="45720" rIns="91440" bIns="45720" anchor="t" anchorCtr="0">
              <a:noAutofit/>
            </a:bodyPr>
            <a:lstStyle/>
            <a:p>
              <a:pPr algn="l"/>
              <a:r>
                <a:rPr lang="zh-CN" altLang="en-US" sz="1400" dirty="0">
                  <a:effectLst/>
                </a:rPr>
                <a:t>  缺失值</a:t>
              </a:r>
              <a:endParaRPr lang="en-US" altLang="zh-CN" sz="1400" dirty="0">
                <a:effectLst/>
              </a:endParaRPr>
            </a:p>
            <a:p>
              <a:pPr algn="l"/>
              <a:r>
                <a:rPr lang="zh-CN" altLang="en-US" sz="1400" dirty="0">
                  <a:effectLst/>
                </a:rPr>
                <a:t>  错误数据</a:t>
              </a:r>
              <a:endParaRPr lang="en-US" altLang="zh-CN" sz="1400" dirty="0">
                <a:effectLst/>
              </a:endParaRPr>
            </a:p>
            <a:p>
              <a:pPr algn="l"/>
              <a:r>
                <a:rPr lang="zh-CN" altLang="en-US" sz="1400" dirty="0">
                  <a:effectLst/>
                </a:rPr>
                <a:t>  格式混乱</a:t>
              </a:r>
              <a:endParaRPr lang="zh-CN" altLang="en-US" sz="1400" dirty="0">
                <a:effectLst/>
              </a:endParaRPr>
            </a:p>
          </p:txBody>
        </p:sp>
        <p:sp>
          <p:nvSpPr>
            <p:cNvPr id="32" name="Number2"/>
            <p:cNvSpPr/>
            <p:nvPr/>
          </p:nvSpPr>
          <p:spPr>
            <a:xfrm>
              <a:off x="4543642" y="6134100"/>
              <a:ext cx="3040812" cy="101600"/>
            </a:xfrm>
            <a:prstGeom prst="rect">
              <a:avLst/>
            </a:prstGeom>
            <a:gradFill flip="none" rotWithShape="1">
              <a:gsLst>
                <a:gs pos="0">
                  <a:schemeClr val="accent2">
                    <a:lumMod val="60000"/>
                    <a:lumOff val="40000"/>
                  </a:schemeClr>
                </a:gs>
                <a:gs pos="75000">
                  <a:schemeClr val="accent2"/>
                </a:gs>
              </a:gsLst>
              <a:lin ang="2700000" scaled="1"/>
              <a:tileRect/>
            </a:gradFill>
            <a:ln w="12700">
              <a:no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cs typeface="+mn-ea"/>
              </a:endParaRPr>
            </a:p>
          </p:txBody>
        </p:sp>
        <p:sp>
          <p:nvSpPr>
            <p:cNvPr id="33" name="pic-TopLeft,Top,TopRight,Left,RightLeft,BottomLeft"/>
            <p:cNvSpPr>
              <a:spLocks noChangeAspect="1"/>
            </p:cNvSpPr>
            <p:nvPr/>
          </p:nvSpPr>
          <p:spPr>
            <a:xfrm>
              <a:off x="4535666" y="2051207"/>
              <a:ext cx="3107972" cy="1644948"/>
            </a:xfrm>
            <a:prstGeom prst="round1Rect">
              <a:avLst/>
            </a:prstGeom>
            <a:blipFill>
              <a:blip r:embed="rId2"/>
              <a:stretch>
                <a:fillRect l="-4782" r="-4737"/>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grpSp>
      <p:grpSp>
        <p:nvGrpSpPr>
          <p:cNvPr id="64" name="Group 19"/>
          <p:cNvGrpSpPr/>
          <p:nvPr/>
        </p:nvGrpSpPr>
        <p:grpSpPr>
          <a:xfrm>
            <a:off x="6163265" y="2393675"/>
            <a:ext cx="2680001" cy="4184493"/>
            <a:chOff x="8038312" y="2051207"/>
            <a:chExt cx="3107972" cy="4184493"/>
          </a:xfrm>
        </p:grpSpPr>
        <p:sp>
          <p:nvSpPr>
            <p:cNvPr id="65" name="矩形: 圆顶角 64"/>
            <p:cNvSpPr/>
            <p:nvPr/>
          </p:nvSpPr>
          <p:spPr>
            <a:xfrm flipH="1">
              <a:off x="8046288" y="4209992"/>
              <a:ext cx="3040812" cy="1924107"/>
            </a:xfrm>
            <a:prstGeom prst="round2SameRect">
              <a:avLst>
                <a:gd name="adj1" fmla="val 7300"/>
                <a:gd name="adj2" fmla="val 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66" name="Bullet3"/>
            <p:cNvSpPr txBox="1"/>
            <p:nvPr/>
          </p:nvSpPr>
          <p:spPr>
            <a:xfrm>
              <a:off x="8099642" y="4247458"/>
              <a:ext cx="2934104" cy="585604"/>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数据分析</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67" name="Text3"/>
            <p:cNvSpPr txBox="1"/>
            <p:nvPr/>
          </p:nvSpPr>
          <p:spPr>
            <a:xfrm>
              <a:off x="8099645" y="4912913"/>
              <a:ext cx="2934104" cy="109277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dirty="0">
                  <a:effectLst/>
                </a:rPr>
                <a:t>  统计（平均值、最大值、比例）</a:t>
              </a:r>
              <a:endParaRPr lang="zh-CN" altLang="en-US" sz="1400" dirty="0">
                <a:effectLst/>
              </a:endParaRPr>
            </a:p>
            <a:p>
              <a:pPr algn="l"/>
              <a:r>
                <a:rPr lang="zh-CN" altLang="en-US" sz="1400" dirty="0">
                  <a:effectLst/>
                </a:rPr>
                <a:t>  分组对比（如男</a:t>
              </a:r>
              <a:r>
                <a:rPr lang="en-US" altLang="zh-CN" sz="1400" dirty="0">
                  <a:effectLst/>
                </a:rPr>
                <a:t>vs</a:t>
              </a:r>
              <a:r>
                <a:rPr lang="zh-CN" altLang="en-US" sz="1400" dirty="0">
                  <a:effectLst/>
                </a:rPr>
                <a:t>女用户的消费差异）</a:t>
              </a:r>
              <a:endParaRPr lang="zh-CN" altLang="en-US" sz="1400" dirty="0">
                <a:effectLst/>
              </a:endParaRPr>
            </a:p>
          </p:txBody>
        </p:sp>
        <p:sp>
          <p:nvSpPr>
            <p:cNvPr id="68" name="Number3"/>
            <p:cNvSpPr/>
            <p:nvPr/>
          </p:nvSpPr>
          <p:spPr>
            <a:xfrm>
              <a:off x="8046288" y="6134100"/>
              <a:ext cx="3040812" cy="101600"/>
            </a:xfrm>
            <a:prstGeom prst="rect">
              <a:avLst/>
            </a:prstGeom>
            <a:gradFill flip="none" rotWithShape="1">
              <a:gsLst>
                <a:gs pos="0">
                  <a:schemeClr val="accent3">
                    <a:lumMod val="60000"/>
                    <a:lumOff val="40000"/>
                  </a:schemeClr>
                </a:gs>
                <a:gs pos="75000">
                  <a:schemeClr val="accent3"/>
                </a:gs>
              </a:gsLst>
              <a:lin ang="2700000" scaled="1"/>
              <a:tileRect/>
            </a:gradFill>
            <a:ln w="12700">
              <a:noFill/>
            </a:ln>
            <a:effectLst>
              <a:outerShdw blurRad="127000" dist="63500" dir="2700000" algn="tl" rotWithShape="0">
                <a:schemeClr val="accent3">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cs typeface="+mn-ea"/>
              </a:endParaRPr>
            </a:p>
          </p:txBody>
        </p:sp>
        <p:sp>
          <p:nvSpPr>
            <p:cNvPr id="69" name="pic-TopLeft,Top,TopRight,Left,RightLeft,BottomLeft"/>
            <p:cNvSpPr>
              <a:spLocks noChangeAspect="1"/>
            </p:cNvSpPr>
            <p:nvPr/>
          </p:nvSpPr>
          <p:spPr>
            <a:xfrm>
              <a:off x="8038312" y="2051207"/>
              <a:ext cx="3107972" cy="1644948"/>
            </a:xfrm>
            <a:prstGeom prst="round1Rect">
              <a:avLst/>
            </a:prstGeom>
            <a:blipFill>
              <a:blip r:embed="rId3"/>
              <a:stretch>
                <a:fillRect t="-3164" b="-3115"/>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70" name="IconBackground3"/>
            <p:cNvSpPr txBox="1">
              <a:spLocks noChangeAspect="1"/>
            </p:cNvSpPr>
            <p:nvPr/>
          </p:nvSpPr>
          <p:spPr>
            <a:xfrm>
              <a:off x="8046288" y="3750480"/>
              <a:ext cx="400868" cy="400190"/>
            </a:xfrm>
            <a:custGeom>
              <a:avLst/>
              <a:gdLst>
                <a:gd name="T0" fmla="*/ 6287 w 6507"/>
                <a:gd name="T1" fmla="*/ 1258 h 6506"/>
                <a:gd name="T2" fmla="*/ 6088 w 6507"/>
                <a:gd name="T3" fmla="*/ 1457 h 6506"/>
                <a:gd name="T4" fmla="*/ 5291 w 6507"/>
                <a:gd name="T5" fmla="*/ 2255 h 6506"/>
                <a:gd name="T6" fmla="*/ 4440 w 6507"/>
                <a:gd name="T7" fmla="*/ 2067 h 6506"/>
                <a:gd name="T8" fmla="*/ 4252 w 6507"/>
                <a:gd name="T9" fmla="*/ 1216 h 6506"/>
                <a:gd name="T10" fmla="*/ 5049 w 6507"/>
                <a:gd name="T11" fmla="*/ 419 h 6506"/>
                <a:gd name="T12" fmla="*/ 5248 w 6507"/>
                <a:gd name="T13" fmla="*/ 220 h 6506"/>
                <a:gd name="T14" fmla="*/ 3440 w 6507"/>
                <a:gd name="T15" fmla="*/ 622 h 6506"/>
                <a:gd name="T16" fmla="*/ 2985 w 6507"/>
                <a:gd name="T17" fmla="*/ 2258 h 6506"/>
                <a:gd name="T18" fmla="*/ 2983 w 6507"/>
                <a:gd name="T19" fmla="*/ 2256 h 6506"/>
                <a:gd name="T20" fmla="*/ 351 w 6507"/>
                <a:gd name="T21" fmla="*/ 4887 h 6506"/>
                <a:gd name="T22" fmla="*/ 351 w 6507"/>
                <a:gd name="T23" fmla="*/ 6156 h 6506"/>
                <a:gd name="T24" fmla="*/ 1619 w 6507"/>
                <a:gd name="T25" fmla="*/ 6156 h 6506"/>
                <a:gd name="T26" fmla="*/ 4251 w 6507"/>
                <a:gd name="T27" fmla="*/ 3524 h 6506"/>
                <a:gd name="T28" fmla="*/ 4248 w 6507"/>
                <a:gd name="T29" fmla="*/ 3521 h 6506"/>
                <a:gd name="T30" fmla="*/ 5885 w 6507"/>
                <a:gd name="T31" fmla="*/ 3067 h 6506"/>
                <a:gd name="T32" fmla="*/ 6287 w 6507"/>
                <a:gd name="T33" fmla="*/ 1258 h 6506"/>
                <a:gd name="T34" fmla="*/ 1280 w 6507"/>
                <a:gd name="T35" fmla="*/ 5792 h 6506"/>
                <a:gd name="T36" fmla="*/ 714 w 6507"/>
                <a:gd name="T37" fmla="*/ 5792 h 6506"/>
                <a:gd name="T38" fmla="*/ 714 w 6507"/>
                <a:gd name="T39" fmla="*/ 5227 h 6506"/>
                <a:gd name="T40" fmla="*/ 1280 w 6507"/>
                <a:gd name="T41" fmla="*/ 5227 h 6506"/>
                <a:gd name="T42" fmla="*/ 1280 w 6507"/>
                <a:gd name="T43" fmla="*/ 5792 h 6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07" h="6506">
                  <a:moveTo>
                    <a:pt x="6287" y="1258"/>
                  </a:moveTo>
                  <a:lnTo>
                    <a:pt x="6088" y="1457"/>
                  </a:lnTo>
                  <a:lnTo>
                    <a:pt x="5291" y="2255"/>
                  </a:lnTo>
                  <a:lnTo>
                    <a:pt x="4440" y="2067"/>
                  </a:lnTo>
                  <a:lnTo>
                    <a:pt x="4252" y="1216"/>
                  </a:lnTo>
                  <a:lnTo>
                    <a:pt x="5049" y="419"/>
                  </a:lnTo>
                  <a:lnTo>
                    <a:pt x="5248" y="220"/>
                  </a:lnTo>
                  <a:cubicBezTo>
                    <a:pt x="4638" y="0"/>
                    <a:pt x="3929" y="133"/>
                    <a:pt x="3440" y="622"/>
                  </a:cubicBezTo>
                  <a:cubicBezTo>
                    <a:pt x="2996" y="1066"/>
                    <a:pt x="2846" y="1690"/>
                    <a:pt x="2985" y="2258"/>
                  </a:cubicBezTo>
                  <a:lnTo>
                    <a:pt x="2983" y="2256"/>
                  </a:lnTo>
                  <a:lnTo>
                    <a:pt x="351" y="4887"/>
                  </a:lnTo>
                  <a:cubicBezTo>
                    <a:pt x="0" y="5238"/>
                    <a:pt x="0" y="5806"/>
                    <a:pt x="351" y="6156"/>
                  </a:cubicBezTo>
                  <a:cubicBezTo>
                    <a:pt x="701" y="6506"/>
                    <a:pt x="1269" y="6506"/>
                    <a:pt x="1619" y="6156"/>
                  </a:cubicBezTo>
                  <a:lnTo>
                    <a:pt x="4251" y="3524"/>
                  </a:lnTo>
                  <a:lnTo>
                    <a:pt x="4248" y="3521"/>
                  </a:lnTo>
                  <a:cubicBezTo>
                    <a:pt x="4816" y="3661"/>
                    <a:pt x="5441" y="3511"/>
                    <a:pt x="5885" y="3067"/>
                  </a:cubicBezTo>
                  <a:cubicBezTo>
                    <a:pt x="6374" y="2578"/>
                    <a:pt x="6507" y="1869"/>
                    <a:pt x="6287" y="1258"/>
                  </a:cubicBezTo>
                  <a:close/>
                  <a:moveTo>
                    <a:pt x="1280" y="5792"/>
                  </a:moveTo>
                  <a:cubicBezTo>
                    <a:pt x="1124" y="5948"/>
                    <a:pt x="870" y="5948"/>
                    <a:pt x="714" y="5792"/>
                  </a:cubicBezTo>
                  <a:cubicBezTo>
                    <a:pt x="558" y="5636"/>
                    <a:pt x="558" y="5383"/>
                    <a:pt x="714" y="5227"/>
                  </a:cubicBezTo>
                  <a:cubicBezTo>
                    <a:pt x="870" y="5071"/>
                    <a:pt x="1124" y="5071"/>
                    <a:pt x="1280" y="5227"/>
                  </a:cubicBezTo>
                  <a:cubicBezTo>
                    <a:pt x="1436" y="5383"/>
                    <a:pt x="1436" y="5636"/>
                    <a:pt x="1280" y="5792"/>
                  </a:cubicBezTo>
                  <a:close/>
                </a:path>
              </a:pathLst>
            </a:custGeom>
            <a:gradFill flip="none" rotWithShape="1">
              <a:gsLst>
                <a:gs pos="0">
                  <a:schemeClr val="accent3">
                    <a:lumMod val="60000"/>
                    <a:lumOff val="40000"/>
                  </a:schemeClr>
                </a:gs>
                <a:gs pos="75000">
                  <a:schemeClr val="accent3"/>
                </a:gs>
              </a:gsLst>
              <a:lin ang="2700000" scaled="1"/>
              <a:tileRect/>
            </a:gradFill>
            <a:ln w="12700">
              <a:noFill/>
            </a:ln>
            <a:effectLst>
              <a:outerShdw blurRad="127000" dist="63500" dir="2700000" algn="tl" rotWithShape="0">
                <a:schemeClr val="accent3">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sym typeface="Arial" panose="020B0604020202090204" pitchFamily="34" charset="0"/>
              </a:endParaRPr>
            </a:p>
          </p:txBody>
        </p:sp>
      </p:grpSp>
      <p:grpSp>
        <p:nvGrpSpPr>
          <p:cNvPr id="55" name="Group 44"/>
          <p:cNvGrpSpPr/>
          <p:nvPr/>
        </p:nvGrpSpPr>
        <p:grpSpPr>
          <a:xfrm>
            <a:off x="9047713" y="2393675"/>
            <a:ext cx="2680001" cy="4184493"/>
            <a:chOff x="8038312" y="2051207"/>
            <a:chExt cx="3107972" cy="4184493"/>
          </a:xfrm>
        </p:grpSpPr>
        <p:sp>
          <p:nvSpPr>
            <p:cNvPr id="56" name="矩形: 圆顶角 55"/>
            <p:cNvSpPr/>
            <p:nvPr/>
          </p:nvSpPr>
          <p:spPr>
            <a:xfrm flipH="1">
              <a:off x="8046288" y="4209992"/>
              <a:ext cx="3040812" cy="1924107"/>
            </a:xfrm>
            <a:prstGeom prst="round2SameRect">
              <a:avLst>
                <a:gd name="adj1" fmla="val 7300"/>
                <a:gd name="adj2" fmla="val 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57" name="Bullet3"/>
            <p:cNvSpPr txBox="1"/>
            <p:nvPr/>
          </p:nvSpPr>
          <p:spPr>
            <a:xfrm>
              <a:off x="8099642" y="4247458"/>
              <a:ext cx="2934104" cy="585604"/>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数据可视化</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58" name="Text3"/>
            <p:cNvSpPr txBox="1"/>
            <p:nvPr/>
          </p:nvSpPr>
          <p:spPr>
            <a:xfrm>
              <a:off x="8099645" y="4912913"/>
              <a:ext cx="2934104" cy="1092776"/>
            </a:xfrm>
            <a:prstGeom prst="rect">
              <a:avLst/>
            </a:prstGeom>
            <a:noFill/>
            <a:ln>
              <a:noFill/>
            </a:ln>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20000"/>
                </a:lnSpc>
                <a:spcBef>
                  <a:spcPts val="0"/>
                </a:spcBef>
                <a:spcAft>
                  <a:spcPts val="0"/>
                </a:spcAft>
                <a:buClrTx/>
                <a:buSzPct val="25000"/>
                <a:buFontTx/>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一图胜千言</a:t>
              </a:r>
              <a:endParaRPr kumimoji="0" lang="en-US" altLang="zh-CN"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a:p>
              <a:pPr marL="0" marR="0" lvl="0" indent="0" algn="l" defTabSz="913765" rtl="0" eaLnBrk="1" fontAlgn="auto" latinLnBrk="0" hangingPunct="1">
                <a:lnSpc>
                  <a:spcPct val="120000"/>
                </a:lnSpc>
                <a:spcBef>
                  <a:spcPts val="0"/>
                </a:spcBef>
                <a:spcAft>
                  <a:spcPts val="0"/>
                </a:spcAft>
                <a:buClrTx/>
                <a:buSzPct val="25000"/>
                <a:buFontTx/>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折线图（趋势）</a:t>
              </a:r>
              <a:endParaRPr kumimoji="0" lang="en-US" altLang="zh-CN"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a:p>
              <a:pPr marL="0" marR="0" lvl="0" indent="0" algn="l" defTabSz="913765" rtl="0" eaLnBrk="1" fontAlgn="auto" latinLnBrk="0" hangingPunct="1">
                <a:lnSpc>
                  <a:spcPct val="120000"/>
                </a:lnSpc>
                <a:spcBef>
                  <a:spcPts val="0"/>
                </a:spcBef>
                <a:spcAft>
                  <a:spcPts val="0"/>
                </a:spcAft>
                <a:buClrTx/>
                <a:buSzPct val="25000"/>
                <a:buFontTx/>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柱状图（对比） </a:t>
              </a:r>
              <a:endParaRPr lang="en-US" altLang="zh-CN" sz="1400" dirty="0">
                <a:solidFill>
                  <a:srgbClr val="000000"/>
                </a:solidFill>
                <a:latin typeface="Arial" panose="020B0604020202090204" pitchFamily="34" charset="0"/>
                <a:ea typeface="微软雅黑"/>
                <a:cs typeface="Arial" panose="020B0604020202090204" pitchFamily="34" charset="0"/>
              </a:endParaRPr>
            </a:p>
            <a:p>
              <a:pPr marL="0" marR="0" lvl="0" indent="0" algn="l" defTabSz="913765" rtl="0" eaLnBrk="1" fontAlgn="auto" latinLnBrk="0" hangingPunct="1">
                <a:lnSpc>
                  <a:spcPct val="120000"/>
                </a:lnSpc>
                <a:spcBef>
                  <a:spcPts val="0"/>
                </a:spcBef>
                <a:spcAft>
                  <a:spcPts val="0"/>
                </a:spcAft>
                <a:buClrTx/>
                <a:buSzPct val="25000"/>
                <a:buFontTx/>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散点图（相关性）</a:t>
              </a:r>
              <a:endParaRPr kumimoji="0" lang="de-DE"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59" name="Number3"/>
            <p:cNvSpPr/>
            <p:nvPr/>
          </p:nvSpPr>
          <p:spPr>
            <a:xfrm>
              <a:off x="8046288" y="6134100"/>
              <a:ext cx="3040812" cy="101600"/>
            </a:xfrm>
            <a:prstGeom prst="rect">
              <a:avLst/>
            </a:prstGeom>
            <a:gradFill flip="none" rotWithShape="1">
              <a:gsLst>
                <a:gs pos="0">
                  <a:schemeClr val="accent3">
                    <a:lumMod val="60000"/>
                    <a:lumOff val="40000"/>
                  </a:schemeClr>
                </a:gs>
                <a:gs pos="75000">
                  <a:schemeClr val="accent3"/>
                </a:gs>
              </a:gsLst>
              <a:lin ang="2700000" scaled="1"/>
              <a:tileRect/>
            </a:gradFill>
            <a:ln w="12700">
              <a:noFill/>
            </a:ln>
            <a:effectLst>
              <a:outerShdw blurRad="127000" dist="63500" dir="2700000" algn="tl" rotWithShape="0">
                <a:schemeClr val="accent3">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cs typeface="+mn-ea"/>
              </a:endParaRPr>
            </a:p>
          </p:txBody>
        </p:sp>
        <p:sp>
          <p:nvSpPr>
            <p:cNvPr id="60" name="pic-TopLeft,Top,TopRight,Left,RightLeft,BottomLeft"/>
            <p:cNvSpPr>
              <a:spLocks noChangeAspect="1"/>
            </p:cNvSpPr>
            <p:nvPr/>
          </p:nvSpPr>
          <p:spPr>
            <a:xfrm>
              <a:off x="8038312" y="2051207"/>
              <a:ext cx="3107972" cy="1644948"/>
            </a:xfrm>
            <a:prstGeom prst="round1Rect">
              <a:avLst/>
            </a:prstGeom>
            <a:blipFill>
              <a:blip r:embed="rId4"/>
              <a:stretch>
                <a:fillRect t="-4341" b="-4275"/>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62" name="IconBackground3"/>
            <p:cNvSpPr txBox="1">
              <a:spLocks noChangeAspect="1"/>
            </p:cNvSpPr>
            <p:nvPr/>
          </p:nvSpPr>
          <p:spPr>
            <a:xfrm>
              <a:off x="8046288" y="3786830"/>
              <a:ext cx="400868" cy="3274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90489" h="482403">
                  <a:moveTo>
                    <a:pt x="356052" y="73293"/>
                  </a:moveTo>
                  <a:lnTo>
                    <a:pt x="356052" y="124868"/>
                  </a:lnTo>
                  <a:lnTo>
                    <a:pt x="368284" y="77365"/>
                  </a:lnTo>
                  <a:lnTo>
                    <a:pt x="374399" y="187300"/>
                  </a:lnTo>
                  <a:lnTo>
                    <a:pt x="377118" y="80079"/>
                  </a:lnTo>
                  <a:lnTo>
                    <a:pt x="394106" y="146583"/>
                  </a:lnTo>
                  <a:lnTo>
                    <a:pt x="398184" y="80079"/>
                  </a:lnTo>
                  <a:lnTo>
                    <a:pt x="407018" y="121475"/>
                  </a:lnTo>
                  <a:lnTo>
                    <a:pt x="413134" y="103152"/>
                  </a:lnTo>
                  <a:lnTo>
                    <a:pt x="421288" y="177121"/>
                  </a:lnTo>
                  <a:lnTo>
                    <a:pt x="426725" y="161513"/>
                  </a:lnTo>
                  <a:lnTo>
                    <a:pt x="430802" y="183229"/>
                  </a:lnTo>
                  <a:lnTo>
                    <a:pt x="435559" y="162870"/>
                  </a:lnTo>
                  <a:lnTo>
                    <a:pt x="443034" y="253805"/>
                  </a:lnTo>
                  <a:lnTo>
                    <a:pt x="447791" y="187979"/>
                  </a:lnTo>
                  <a:lnTo>
                    <a:pt x="455946" y="259233"/>
                  </a:lnTo>
                  <a:lnTo>
                    <a:pt x="461382" y="205623"/>
                  </a:lnTo>
                  <a:lnTo>
                    <a:pt x="464780" y="238875"/>
                  </a:lnTo>
                  <a:lnTo>
                    <a:pt x="470216" y="223267"/>
                  </a:lnTo>
                  <a:lnTo>
                    <a:pt x="474973" y="259912"/>
                  </a:lnTo>
                  <a:lnTo>
                    <a:pt x="477691" y="188658"/>
                  </a:lnTo>
                  <a:lnTo>
                    <a:pt x="482448" y="279592"/>
                  </a:lnTo>
                  <a:lnTo>
                    <a:pt x="491282" y="230053"/>
                  </a:lnTo>
                  <a:lnTo>
                    <a:pt x="491282" y="293164"/>
                  </a:lnTo>
                  <a:lnTo>
                    <a:pt x="498757" y="242268"/>
                  </a:lnTo>
                  <a:lnTo>
                    <a:pt x="503514" y="316916"/>
                  </a:lnTo>
                  <a:lnTo>
                    <a:pt x="508271" y="272806"/>
                  </a:lnTo>
                  <a:lnTo>
                    <a:pt x="516426" y="369169"/>
                  </a:lnTo>
                  <a:lnTo>
                    <a:pt x="528657" y="314201"/>
                  </a:lnTo>
                  <a:lnTo>
                    <a:pt x="528657" y="419387"/>
                  </a:lnTo>
                  <a:lnTo>
                    <a:pt x="536132" y="402421"/>
                  </a:lnTo>
                  <a:lnTo>
                    <a:pt x="542248" y="419387"/>
                  </a:lnTo>
                  <a:lnTo>
                    <a:pt x="545646" y="409886"/>
                  </a:lnTo>
                  <a:lnTo>
                    <a:pt x="549723" y="418708"/>
                  </a:lnTo>
                  <a:lnTo>
                    <a:pt x="557878" y="430923"/>
                  </a:lnTo>
                  <a:lnTo>
                    <a:pt x="24431" y="430923"/>
                  </a:lnTo>
                  <a:lnTo>
                    <a:pt x="29188" y="399707"/>
                  </a:lnTo>
                  <a:lnTo>
                    <a:pt x="33945" y="419387"/>
                  </a:lnTo>
                  <a:lnTo>
                    <a:pt x="42099" y="399707"/>
                  </a:lnTo>
                  <a:lnTo>
                    <a:pt x="44818" y="415315"/>
                  </a:lnTo>
                  <a:lnTo>
                    <a:pt x="51613" y="389527"/>
                  </a:lnTo>
                  <a:lnTo>
                    <a:pt x="56370" y="409886"/>
                  </a:lnTo>
                  <a:lnTo>
                    <a:pt x="67243" y="379348"/>
                  </a:lnTo>
                  <a:lnTo>
                    <a:pt x="71320" y="411922"/>
                  </a:lnTo>
                  <a:cubicBezTo>
                    <a:pt x="71320" y="411922"/>
                    <a:pt x="82872" y="338631"/>
                    <a:pt x="83552" y="341346"/>
                  </a:cubicBezTo>
                  <a:cubicBezTo>
                    <a:pt x="84231" y="343382"/>
                    <a:pt x="92386" y="409207"/>
                    <a:pt x="92386" y="409207"/>
                  </a:cubicBezTo>
                  <a:lnTo>
                    <a:pt x="101220" y="393599"/>
                  </a:lnTo>
                  <a:lnTo>
                    <a:pt x="106657" y="409886"/>
                  </a:lnTo>
                  <a:lnTo>
                    <a:pt x="113452" y="388170"/>
                  </a:lnTo>
                  <a:lnTo>
                    <a:pt x="118889" y="411243"/>
                  </a:lnTo>
                  <a:lnTo>
                    <a:pt x="123645" y="382063"/>
                  </a:lnTo>
                  <a:lnTo>
                    <a:pt x="127723" y="407171"/>
                  </a:lnTo>
                  <a:lnTo>
                    <a:pt x="141314" y="353561"/>
                  </a:lnTo>
                  <a:lnTo>
                    <a:pt x="147430" y="396314"/>
                  </a:lnTo>
                  <a:lnTo>
                    <a:pt x="154905" y="323702"/>
                  </a:lnTo>
                  <a:lnTo>
                    <a:pt x="164418" y="377991"/>
                  </a:lnTo>
                  <a:lnTo>
                    <a:pt x="175291" y="320309"/>
                  </a:lnTo>
                  <a:lnTo>
                    <a:pt x="184805" y="393599"/>
                  </a:lnTo>
                  <a:lnTo>
                    <a:pt x="190241" y="352204"/>
                  </a:lnTo>
                  <a:lnTo>
                    <a:pt x="200435" y="313523"/>
                  </a:lnTo>
                  <a:lnTo>
                    <a:pt x="218103" y="335238"/>
                  </a:lnTo>
                  <a:lnTo>
                    <a:pt x="231014" y="297915"/>
                  </a:lnTo>
                  <a:lnTo>
                    <a:pt x="237130" y="325059"/>
                  </a:lnTo>
                  <a:lnTo>
                    <a:pt x="251401" y="227339"/>
                  </a:lnTo>
                  <a:lnTo>
                    <a:pt x="254799" y="276199"/>
                  </a:lnTo>
                  <a:lnTo>
                    <a:pt x="264992" y="238875"/>
                  </a:lnTo>
                  <a:lnTo>
                    <a:pt x="268390" y="250411"/>
                  </a:lnTo>
                  <a:lnTo>
                    <a:pt x="275185" y="204944"/>
                  </a:lnTo>
                  <a:lnTo>
                    <a:pt x="279942" y="234803"/>
                  </a:lnTo>
                  <a:lnTo>
                    <a:pt x="290135" y="181871"/>
                  </a:lnTo>
                  <a:lnTo>
                    <a:pt x="290135" y="196801"/>
                  </a:lnTo>
                  <a:lnTo>
                    <a:pt x="295572" y="165585"/>
                  </a:lnTo>
                  <a:lnTo>
                    <a:pt x="300329" y="180514"/>
                  </a:lnTo>
                  <a:lnTo>
                    <a:pt x="305085" y="149298"/>
                  </a:lnTo>
                  <a:lnTo>
                    <a:pt x="311201" y="223267"/>
                  </a:lnTo>
                  <a:lnTo>
                    <a:pt x="327511" y="121475"/>
                  </a:lnTo>
                  <a:cubicBezTo>
                    <a:pt x="327511" y="121475"/>
                    <a:pt x="330908" y="223945"/>
                    <a:pt x="331588" y="221231"/>
                  </a:cubicBezTo>
                  <a:cubicBezTo>
                    <a:pt x="332267" y="217838"/>
                    <a:pt x="342461" y="97045"/>
                    <a:pt x="342461" y="97045"/>
                  </a:cubicBezTo>
                  <a:lnTo>
                    <a:pt x="347217" y="119439"/>
                  </a:lnTo>
                  <a:close/>
                  <a:moveTo>
                    <a:pt x="571463" y="0"/>
                  </a:moveTo>
                  <a:lnTo>
                    <a:pt x="590489" y="0"/>
                  </a:lnTo>
                  <a:lnTo>
                    <a:pt x="590489" y="463405"/>
                  </a:lnTo>
                  <a:lnTo>
                    <a:pt x="514385" y="463405"/>
                  </a:lnTo>
                  <a:lnTo>
                    <a:pt x="514385" y="482403"/>
                  </a:lnTo>
                  <a:lnTo>
                    <a:pt x="495359" y="482403"/>
                  </a:lnTo>
                  <a:lnTo>
                    <a:pt x="495359" y="463405"/>
                  </a:lnTo>
                  <a:lnTo>
                    <a:pt x="448473" y="463405"/>
                  </a:lnTo>
                  <a:lnTo>
                    <a:pt x="448473" y="482403"/>
                  </a:lnTo>
                  <a:lnTo>
                    <a:pt x="429447" y="482403"/>
                  </a:lnTo>
                  <a:lnTo>
                    <a:pt x="429447" y="463405"/>
                  </a:lnTo>
                  <a:lnTo>
                    <a:pt x="382561" y="463405"/>
                  </a:lnTo>
                  <a:lnTo>
                    <a:pt x="382561" y="482403"/>
                  </a:lnTo>
                  <a:lnTo>
                    <a:pt x="363535" y="482403"/>
                  </a:lnTo>
                  <a:lnTo>
                    <a:pt x="363535" y="463405"/>
                  </a:lnTo>
                  <a:lnTo>
                    <a:pt x="315969" y="463405"/>
                  </a:lnTo>
                  <a:lnTo>
                    <a:pt x="315969" y="482403"/>
                  </a:lnTo>
                  <a:lnTo>
                    <a:pt x="296943" y="482403"/>
                  </a:lnTo>
                  <a:lnTo>
                    <a:pt x="296943" y="463405"/>
                  </a:lnTo>
                  <a:lnTo>
                    <a:pt x="250058" y="463405"/>
                  </a:lnTo>
                  <a:lnTo>
                    <a:pt x="250058" y="482403"/>
                  </a:lnTo>
                  <a:lnTo>
                    <a:pt x="231031" y="482403"/>
                  </a:lnTo>
                  <a:lnTo>
                    <a:pt x="231031" y="463405"/>
                  </a:lnTo>
                  <a:lnTo>
                    <a:pt x="184146" y="463405"/>
                  </a:lnTo>
                  <a:lnTo>
                    <a:pt x="184146" y="482403"/>
                  </a:lnTo>
                  <a:lnTo>
                    <a:pt x="165120" y="482403"/>
                  </a:lnTo>
                  <a:lnTo>
                    <a:pt x="165120" y="463405"/>
                  </a:lnTo>
                  <a:lnTo>
                    <a:pt x="118234" y="463405"/>
                  </a:lnTo>
                  <a:lnTo>
                    <a:pt x="118234" y="482403"/>
                  </a:lnTo>
                  <a:lnTo>
                    <a:pt x="99208" y="482403"/>
                  </a:lnTo>
                  <a:lnTo>
                    <a:pt x="99208" y="463405"/>
                  </a:lnTo>
                  <a:lnTo>
                    <a:pt x="51642" y="463405"/>
                  </a:lnTo>
                  <a:lnTo>
                    <a:pt x="51642" y="482403"/>
                  </a:lnTo>
                  <a:lnTo>
                    <a:pt x="33296" y="482403"/>
                  </a:lnTo>
                  <a:lnTo>
                    <a:pt x="33296" y="463405"/>
                  </a:lnTo>
                  <a:lnTo>
                    <a:pt x="0" y="463405"/>
                  </a:lnTo>
                  <a:lnTo>
                    <a:pt x="0" y="444408"/>
                  </a:lnTo>
                  <a:lnTo>
                    <a:pt x="571463" y="444408"/>
                  </a:lnTo>
                  <a:lnTo>
                    <a:pt x="571463" y="382666"/>
                  </a:lnTo>
                  <a:lnTo>
                    <a:pt x="539526" y="382666"/>
                  </a:lnTo>
                  <a:lnTo>
                    <a:pt x="539526" y="363668"/>
                  </a:lnTo>
                  <a:lnTo>
                    <a:pt x="571463" y="363668"/>
                  </a:lnTo>
                  <a:lnTo>
                    <a:pt x="571463" y="316174"/>
                  </a:lnTo>
                  <a:lnTo>
                    <a:pt x="539526" y="316174"/>
                  </a:lnTo>
                  <a:lnTo>
                    <a:pt x="539526" y="297855"/>
                  </a:lnTo>
                  <a:lnTo>
                    <a:pt x="571463" y="297855"/>
                  </a:lnTo>
                  <a:lnTo>
                    <a:pt x="571463" y="250361"/>
                  </a:lnTo>
                  <a:lnTo>
                    <a:pt x="539526" y="250361"/>
                  </a:lnTo>
                  <a:lnTo>
                    <a:pt x="539526" y="231363"/>
                  </a:lnTo>
                  <a:lnTo>
                    <a:pt x="571463" y="231363"/>
                  </a:lnTo>
                  <a:lnTo>
                    <a:pt x="571463" y="184548"/>
                  </a:lnTo>
                  <a:lnTo>
                    <a:pt x="539526" y="184548"/>
                  </a:lnTo>
                  <a:lnTo>
                    <a:pt x="539526" y="165550"/>
                  </a:lnTo>
                  <a:lnTo>
                    <a:pt x="571463" y="165550"/>
                  </a:lnTo>
                  <a:lnTo>
                    <a:pt x="571463" y="118735"/>
                  </a:lnTo>
                  <a:lnTo>
                    <a:pt x="539526" y="118735"/>
                  </a:lnTo>
                  <a:lnTo>
                    <a:pt x="539526" y="99737"/>
                  </a:lnTo>
                  <a:lnTo>
                    <a:pt x="571463" y="99737"/>
                  </a:lnTo>
                  <a:lnTo>
                    <a:pt x="571463" y="52243"/>
                  </a:lnTo>
                  <a:lnTo>
                    <a:pt x="539526" y="52243"/>
                  </a:lnTo>
                  <a:lnTo>
                    <a:pt x="539526" y="33924"/>
                  </a:lnTo>
                  <a:lnTo>
                    <a:pt x="571463" y="33924"/>
                  </a:lnTo>
                  <a:close/>
                </a:path>
              </a:pathLst>
            </a:custGeom>
            <a:gradFill flip="none" rotWithShape="1">
              <a:gsLst>
                <a:gs pos="0">
                  <a:schemeClr val="accent3">
                    <a:lumMod val="60000"/>
                    <a:lumOff val="40000"/>
                  </a:schemeClr>
                </a:gs>
                <a:gs pos="75000">
                  <a:schemeClr val="accent3"/>
                </a:gs>
              </a:gsLst>
              <a:lin ang="2700000" scaled="1"/>
              <a:tileRect/>
            </a:gradFill>
            <a:ln w="12700">
              <a:noFill/>
            </a:ln>
            <a:effectLst>
              <a:outerShdw blurRad="127000" dist="63500" dir="2700000" algn="tl" rotWithShape="0">
                <a:schemeClr val="accent3">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sym typeface="Arial" panose="020B0604020202090204" pitchFamily="34" charset="0"/>
              </a:endParaRPr>
            </a:p>
          </p:txBody>
        </p:sp>
      </p:grpSp>
      <p:sp>
        <p:nvSpPr>
          <p:cNvPr id="72" name="short-broom_79492"/>
          <p:cNvSpPr/>
          <p:nvPr/>
        </p:nvSpPr>
        <p:spPr>
          <a:xfrm>
            <a:off x="3341541" y="4086766"/>
            <a:ext cx="455218" cy="453484"/>
          </a:xfrm>
          <a:custGeom>
            <a:avLst/>
            <a:gdLst>
              <a:gd name="T0" fmla="*/ 3981 w 4075"/>
              <a:gd name="T1" fmla="*/ 93 h 4066"/>
              <a:gd name="T2" fmla="*/ 3644 w 4075"/>
              <a:gd name="T3" fmla="*/ 93 h 4066"/>
              <a:gd name="T4" fmla="*/ 2343 w 4075"/>
              <a:gd name="T5" fmla="*/ 1394 h 4066"/>
              <a:gd name="T6" fmla="*/ 2109 w 4075"/>
              <a:gd name="T7" fmla="*/ 1159 h 4066"/>
              <a:gd name="T8" fmla="*/ 1826 w 4075"/>
              <a:gd name="T9" fmla="*/ 1159 h 4066"/>
              <a:gd name="T10" fmla="*/ 1685 w 4075"/>
              <a:gd name="T11" fmla="*/ 1300 h 4066"/>
              <a:gd name="T12" fmla="*/ 661 w 4075"/>
              <a:gd name="T13" fmla="*/ 1544 h 4066"/>
              <a:gd name="T14" fmla="*/ 116 w 4075"/>
              <a:gd name="T15" fmla="*/ 1674 h 4066"/>
              <a:gd name="T16" fmla="*/ 17 w 4075"/>
              <a:gd name="T17" fmla="*/ 1762 h 4066"/>
              <a:gd name="T18" fmla="*/ 35 w 4075"/>
              <a:gd name="T19" fmla="*/ 1893 h 4066"/>
              <a:gd name="T20" fmla="*/ 2181 w 4075"/>
              <a:gd name="T21" fmla="*/ 4039 h 4066"/>
              <a:gd name="T22" fmla="*/ 2264 w 4075"/>
              <a:gd name="T23" fmla="*/ 4066 h 4066"/>
              <a:gd name="T24" fmla="*/ 2312 w 4075"/>
              <a:gd name="T25" fmla="*/ 4058 h 4066"/>
              <a:gd name="T26" fmla="*/ 2400 w 4075"/>
              <a:gd name="T27" fmla="*/ 3959 h 4066"/>
              <a:gd name="T28" fmla="*/ 2563 w 4075"/>
              <a:gd name="T29" fmla="*/ 3276 h 4066"/>
              <a:gd name="T30" fmla="*/ 2774 w 4075"/>
              <a:gd name="T31" fmla="*/ 2390 h 4066"/>
              <a:gd name="T32" fmla="*/ 2915 w 4075"/>
              <a:gd name="T33" fmla="*/ 2249 h 4066"/>
              <a:gd name="T34" fmla="*/ 2915 w 4075"/>
              <a:gd name="T35" fmla="*/ 1966 h 4066"/>
              <a:gd name="T36" fmla="*/ 2681 w 4075"/>
              <a:gd name="T37" fmla="*/ 1731 h 4066"/>
              <a:gd name="T38" fmla="*/ 3981 w 4075"/>
              <a:gd name="T39" fmla="*/ 431 h 4066"/>
              <a:gd name="T40" fmla="*/ 3981 w 4075"/>
              <a:gd name="T41" fmla="*/ 93 h 4066"/>
              <a:gd name="T42" fmla="*/ 2177 w 4075"/>
              <a:gd name="T43" fmla="*/ 3686 h 4066"/>
              <a:gd name="T44" fmla="*/ 1842 w 4075"/>
              <a:gd name="T45" fmla="*/ 3416 h 4066"/>
              <a:gd name="T46" fmla="*/ 2027 w 4075"/>
              <a:gd name="T47" fmla="*/ 2896 h 4066"/>
              <a:gd name="T48" fmla="*/ 1662 w 4075"/>
              <a:gd name="T49" fmla="*/ 3261 h 4066"/>
              <a:gd name="T50" fmla="*/ 1278 w 4075"/>
              <a:gd name="T51" fmla="*/ 2902 h 4066"/>
              <a:gd name="T52" fmla="*/ 1462 w 4075"/>
              <a:gd name="T53" fmla="*/ 2613 h 4066"/>
              <a:gd name="T54" fmla="*/ 1171 w 4075"/>
              <a:gd name="T55" fmla="*/ 2795 h 4066"/>
              <a:gd name="T56" fmla="*/ 837 w 4075"/>
              <a:gd name="T57" fmla="*/ 2439 h 4066"/>
              <a:gd name="T58" fmla="*/ 1203 w 4075"/>
              <a:gd name="T59" fmla="*/ 2073 h 4066"/>
              <a:gd name="T60" fmla="*/ 680 w 4075"/>
              <a:gd name="T61" fmla="*/ 2258 h 4066"/>
              <a:gd name="T62" fmla="*/ 388 w 4075"/>
              <a:gd name="T63" fmla="*/ 1897 h 4066"/>
              <a:gd name="T64" fmla="*/ 1635 w 4075"/>
              <a:gd name="T65" fmla="*/ 1600 h 4066"/>
              <a:gd name="T66" fmla="*/ 2475 w 4075"/>
              <a:gd name="T67" fmla="*/ 2439 h 4066"/>
              <a:gd name="T68" fmla="*/ 2177 w 4075"/>
              <a:gd name="T69" fmla="*/ 3686 h 4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75" h="4066">
                <a:moveTo>
                  <a:pt x="3981" y="93"/>
                </a:moveTo>
                <a:cubicBezTo>
                  <a:pt x="3888" y="0"/>
                  <a:pt x="3737" y="0"/>
                  <a:pt x="3644" y="93"/>
                </a:cubicBezTo>
                <a:lnTo>
                  <a:pt x="2343" y="1394"/>
                </a:lnTo>
                <a:lnTo>
                  <a:pt x="2109" y="1159"/>
                </a:lnTo>
                <a:cubicBezTo>
                  <a:pt x="2031" y="1081"/>
                  <a:pt x="1904" y="1081"/>
                  <a:pt x="1826" y="1159"/>
                </a:cubicBezTo>
                <a:lnTo>
                  <a:pt x="1685" y="1300"/>
                </a:lnTo>
                <a:cubicBezTo>
                  <a:pt x="1343" y="1382"/>
                  <a:pt x="1002" y="1463"/>
                  <a:pt x="661" y="1544"/>
                </a:cubicBezTo>
                <a:lnTo>
                  <a:pt x="116" y="1674"/>
                </a:lnTo>
                <a:cubicBezTo>
                  <a:pt x="70" y="1685"/>
                  <a:pt x="33" y="1718"/>
                  <a:pt x="17" y="1762"/>
                </a:cubicBezTo>
                <a:cubicBezTo>
                  <a:pt x="0" y="1806"/>
                  <a:pt x="7" y="1856"/>
                  <a:pt x="35" y="1893"/>
                </a:cubicBezTo>
                <a:cubicBezTo>
                  <a:pt x="639" y="2714"/>
                  <a:pt x="1361" y="3436"/>
                  <a:pt x="2181" y="4039"/>
                </a:cubicBezTo>
                <a:cubicBezTo>
                  <a:pt x="2205" y="4057"/>
                  <a:pt x="2235" y="4066"/>
                  <a:pt x="2264" y="4066"/>
                </a:cubicBezTo>
                <a:cubicBezTo>
                  <a:pt x="2280" y="4066"/>
                  <a:pt x="2297" y="4064"/>
                  <a:pt x="2312" y="4058"/>
                </a:cubicBezTo>
                <a:cubicBezTo>
                  <a:pt x="2356" y="4042"/>
                  <a:pt x="2389" y="4005"/>
                  <a:pt x="2400" y="3959"/>
                </a:cubicBezTo>
                <a:lnTo>
                  <a:pt x="2563" y="3276"/>
                </a:lnTo>
                <a:cubicBezTo>
                  <a:pt x="2634" y="2980"/>
                  <a:pt x="2704" y="2685"/>
                  <a:pt x="2774" y="2390"/>
                </a:cubicBezTo>
                <a:lnTo>
                  <a:pt x="2915" y="2249"/>
                </a:lnTo>
                <a:cubicBezTo>
                  <a:pt x="2993" y="2171"/>
                  <a:pt x="2993" y="2044"/>
                  <a:pt x="2915" y="1966"/>
                </a:cubicBezTo>
                <a:lnTo>
                  <a:pt x="2681" y="1731"/>
                </a:lnTo>
                <a:lnTo>
                  <a:pt x="3981" y="431"/>
                </a:lnTo>
                <a:cubicBezTo>
                  <a:pt x="4075" y="338"/>
                  <a:pt x="4075" y="186"/>
                  <a:pt x="3981" y="93"/>
                </a:cubicBezTo>
                <a:close/>
                <a:moveTo>
                  <a:pt x="2177" y="3686"/>
                </a:moveTo>
                <a:cubicBezTo>
                  <a:pt x="2064" y="3599"/>
                  <a:pt x="1952" y="3508"/>
                  <a:pt x="1842" y="3416"/>
                </a:cubicBezTo>
                <a:lnTo>
                  <a:pt x="2027" y="2896"/>
                </a:lnTo>
                <a:lnTo>
                  <a:pt x="1662" y="3261"/>
                </a:lnTo>
                <a:cubicBezTo>
                  <a:pt x="1531" y="3145"/>
                  <a:pt x="1403" y="3025"/>
                  <a:pt x="1278" y="2902"/>
                </a:cubicBezTo>
                <a:lnTo>
                  <a:pt x="1462" y="2613"/>
                </a:lnTo>
                <a:lnTo>
                  <a:pt x="1171" y="2795"/>
                </a:lnTo>
                <a:cubicBezTo>
                  <a:pt x="1057" y="2679"/>
                  <a:pt x="946" y="2560"/>
                  <a:pt x="837" y="2439"/>
                </a:cubicBezTo>
                <a:lnTo>
                  <a:pt x="1203" y="2073"/>
                </a:lnTo>
                <a:lnTo>
                  <a:pt x="680" y="2258"/>
                </a:lnTo>
                <a:cubicBezTo>
                  <a:pt x="580" y="2140"/>
                  <a:pt x="483" y="2020"/>
                  <a:pt x="388" y="1897"/>
                </a:cubicBezTo>
                <a:lnTo>
                  <a:pt x="1635" y="1600"/>
                </a:lnTo>
                <a:lnTo>
                  <a:pt x="2475" y="2439"/>
                </a:lnTo>
                <a:lnTo>
                  <a:pt x="2177" y="3686"/>
                </a:lnTo>
                <a:close/>
              </a:path>
            </a:pathLst>
          </a:custGeom>
          <a:solidFill>
            <a:srgbClr val="96C0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18" name="表格 17"/>
          <p:cNvGraphicFramePr>
            <a:graphicFrameLocks noGrp="1"/>
          </p:cNvGraphicFramePr>
          <p:nvPr/>
        </p:nvGraphicFramePr>
        <p:xfrm>
          <a:off x="2140516" y="2809650"/>
          <a:ext cx="8539543" cy="3261360"/>
        </p:xfrm>
        <a:graphic>
          <a:graphicData uri="http://schemas.openxmlformats.org/drawingml/2006/table">
            <a:tbl>
              <a:tblPr>
                <a:tableStyleId>{5C22544A-7EE6-4342-B048-85BDC9FD1C3A}</a:tableStyleId>
              </a:tblPr>
              <a:tblGrid>
                <a:gridCol w="419036"/>
                <a:gridCol w="1296625"/>
                <a:gridCol w="435227"/>
                <a:gridCol w="1589859"/>
                <a:gridCol w="580727"/>
                <a:gridCol w="1770307"/>
                <a:gridCol w="472659"/>
                <a:gridCol w="1975103"/>
              </a:tblGrid>
              <a:tr h="0">
                <a:tc rowSpan="9">
                  <a:txBody>
                    <a:bodyPr/>
                    <a:lstStyle/>
                    <a:p>
                      <a:pPr algn="l" fontAlgn="t"/>
                      <a:r>
                        <a:rPr lang="zh-CN" altLang="en-US" sz="1400" b="1" dirty="0">
                          <a:effectLst/>
                        </a:rPr>
                        <a:t>基本数学</a:t>
                      </a:r>
                      <a:endParaRPr lang="zh-CN" alt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np.sqrt</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9">
                  <a:txBody>
                    <a:bodyPr/>
                    <a:lstStyle/>
                    <a:p>
                      <a:pPr algn="l" fontAlgn="t"/>
                      <a:r>
                        <a:rPr lang="zh-CN" altLang="en-US" sz="1400" b="1" dirty="0">
                          <a:effectLst/>
                        </a:rPr>
                        <a:t>统</a:t>
                      </a:r>
                      <a:endParaRPr lang="en-US" altLang="zh-CN" sz="1400" b="1" dirty="0">
                        <a:effectLst/>
                      </a:endParaRPr>
                    </a:p>
                    <a:p>
                      <a:pPr algn="l" fontAlgn="t"/>
                      <a:endParaRPr lang="en-US" altLang="zh-CN" sz="1400" b="1" dirty="0">
                        <a:effectLst/>
                      </a:endParaRPr>
                    </a:p>
                    <a:p>
                      <a:pPr algn="l" fontAlgn="t"/>
                      <a:endParaRPr lang="en-US" altLang="zh-CN" sz="1400" b="1" dirty="0">
                        <a:effectLst/>
                      </a:endParaRPr>
                    </a:p>
                    <a:p>
                      <a:pPr algn="l" fontAlgn="t"/>
                      <a:r>
                        <a:rPr lang="zh-CN" altLang="en-US" sz="1400" b="1" dirty="0">
                          <a:effectLst/>
                        </a:rPr>
                        <a:t>计</a:t>
                      </a:r>
                      <a:endParaRPr lang="zh-CN" alt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np.sum</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l" fontAlgn="t"/>
                      <a:r>
                        <a:rPr lang="zh-CN" altLang="en-US" sz="1400" b="1" dirty="0">
                          <a:effectLst/>
                        </a:rPr>
                        <a:t>比</a:t>
                      </a:r>
                      <a:endParaRPr lang="en-US" altLang="zh-CN" sz="1400" b="1" dirty="0">
                        <a:effectLst/>
                      </a:endParaRPr>
                    </a:p>
                    <a:p>
                      <a:pPr algn="l" fontAlgn="t"/>
                      <a:endParaRPr lang="en-US" altLang="zh-CN" sz="1400" b="1" dirty="0">
                        <a:effectLst/>
                      </a:endParaRPr>
                    </a:p>
                    <a:p>
                      <a:pPr algn="l" fontAlgn="t"/>
                      <a:r>
                        <a:rPr lang="zh-CN" altLang="en-US" sz="1400" b="1" dirty="0">
                          <a:effectLst/>
                        </a:rPr>
                        <a:t>较</a:t>
                      </a:r>
                      <a:endParaRPr lang="zh-CN" altLang="en-US" sz="14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np.greater(a, b)</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l" fontAlgn="t"/>
                      <a:r>
                        <a:rPr lang="zh-CN" altLang="en-US" sz="1400" b="1" dirty="0">
                          <a:effectLst/>
                        </a:rPr>
                        <a:t>其</a:t>
                      </a:r>
                      <a:endParaRPr lang="en-US" altLang="zh-CN" sz="1400" b="1" dirty="0">
                        <a:effectLst/>
                      </a:endParaRPr>
                    </a:p>
                    <a:p>
                      <a:pPr algn="l" fontAlgn="t"/>
                      <a:endParaRPr lang="en-US" altLang="zh-CN" sz="1400" b="1" dirty="0">
                        <a:effectLst/>
                      </a:endParaRPr>
                    </a:p>
                    <a:p>
                      <a:pPr algn="l" fontAlgn="t"/>
                      <a:r>
                        <a:rPr lang="zh-CN" altLang="en-US" sz="1400" b="1" dirty="0">
                          <a:effectLst/>
                        </a:rPr>
                        <a:t>他</a:t>
                      </a:r>
                      <a:endParaRPr lang="zh-CN" altLang="en-US" sz="14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np.concatenate</a:t>
                      </a:r>
                      <a:r>
                        <a:rPr lang="en-US" sz="1400" dirty="0">
                          <a:effectLst/>
                        </a:rPr>
                        <a:t>((a, b))</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np.exp</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np.mean</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np.less</a:t>
                      </a:r>
                      <a:r>
                        <a:rPr lang="en-US" sz="1400" dirty="0">
                          <a:effectLst/>
                        </a:rPr>
                        <a:t>(a, b)</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np.split</a:t>
                      </a:r>
                      <a:r>
                        <a:rPr lang="en-US" sz="1400" dirty="0">
                          <a:effectLst/>
                        </a:rPr>
                        <a:t>(x, indices)</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np.log(x)</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np.median</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np.equal</a:t>
                      </a:r>
                      <a:r>
                        <a:rPr lang="en-US" sz="1400" dirty="0">
                          <a:effectLst/>
                        </a:rPr>
                        <a:t>(a, b)</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np.reshape</a:t>
                      </a:r>
                      <a:r>
                        <a:rPr lang="en-US" sz="1400" dirty="0">
                          <a:effectLst/>
                        </a:rPr>
                        <a:t>(x, shape)</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np.sin(x)</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np.std</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np.logical_and(a, b)</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np.copy</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np.abs(x)</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np.var(x)</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np.where(condition, x, y)</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np.isnan</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np.power(a, b)</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np.min</a:t>
                      </a:r>
                      <a:r>
                        <a:rPr lang="en-US" sz="1400" dirty="0">
                          <a:effectLst/>
                        </a:rPr>
                        <a:t>(x) / </a:t>
                      </a:r>
                      <a:r>
                        <a:rPr lang="en-US" sz="1400" dirty="0" err="1">
                          <a:effectLst/>
                        </a:rPr>
                        <a:t>np.max</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l" fontAlgn="t"/>
                      <a:r>
                        <a:rPr lang="zh-CN" altLang="en-US" sz="1400" b="1" dirty="0">
                          <a:effectLst/>
                        </a:rPr>
                        <a:t>去</a:t>
                      </a:r>
                      <a:endParaRPr lang="en-US" altLang="zh-CN" sz="1400" b="1" dirty="0">
                        <a:effectLst/>
                      </a:endParaRPr>
                    </a:p>
                    <a:p>
                      <a:pPr algn="l" fontAlgn="t"/>
                      <a:endParaRPr lang="en-US" altLang="zh-CN" sz="1400" b="1" dirty="0">
                        <a:effectLst/>
                      </a:endParaRPr>
                    </a:p>
                    <a:p>
                      <a:pPr algn="l" fontAlgn="t"/>
                      <a:r>
                        <a:rPr lang="zh-CN" altLang="en-US" sz="1400" b="1" dirty="0">
                          <a:effectLst/>
                        </a:rPr>
                        <a:t>重</a:t>
                      </a:r>
                      <a:endParaRPr lang="zh-CN" altLang="en-US" sz="14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np.unique</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l" fontAlgn="t"/>
                      <a:r>
                        <a:rPr lang="zh-CN" altLang="en-US" sz="1400" b="1" dirty="0">
                          <a:effectLst/>
                        </a:rPr>
                        <a:t>排</a:t>
                      </a:r>
                      <a:endParaRPr lang="en-US" altLang="zh-CN" sz="1400" b="1" dirty="0">
                        <a:effectLst/>
                      </a:endParaRPr>
                    </a:p>
                    <a:p>
                      <a:pPr algn="l" fontAlgn="t"/>
                      <a:endParaRPr lang="en-US" altLang="zh-CN" sz="1400" b="1" dirty="0">
                        <a:effectLst/>
                      </a:endParaRPr>
                    </a:p>
                    <a:p>
                      <a:pPr algn="l" fontAlgn="t"/>
                      <a:r>
                        <a:rPr lang="zh-CN" altLang="en-US" sz="1400" b="1" dirty="0">
                          <a:effectLst/>
                        </a:rPr>
                        <a:t>序</a:t>
                      </a:r>
                      <a:endParaRPr lang="zh-CN" altLang="en-US" sz="1400" b="1"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effectLst/>
                        </a:rPr>
                        <a:t>np.sort(x)</a:t>
                      </a:r>
                      <a:endParaRPr lang="en-US" sz="140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l" fontAlgn="t"/>
                      <a:r>
                        <a:rPr lang="en-US" sz="1400" dirty="0" err="1">
                          <a:effectLst/>
                        </a:rPr>
                        <a:t>np.round</a:t>
                      </a:r>
                      <a:r>
                        <a:rPr lang="en-US" sz="1400" dirty="0">
                          <a:effectLst/>
                        </a:rPr>
                        <a:t>(x, n)</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l" fontAlgn="t"/>
                      <a:r>
                        <a:rPr lang="en-US" sz="1400" dirty="0" err="1">
                          <a:effectLst/>
                        </a:rPr>
                        <a:t>np.percentile</a:t>
                      </a:r>
                      <a:r>
                        <a:rPr lang="en-US" sz="1400" dirty="0">
                          <a:effectLst/>
                        </a:rPr>
                        <a:t>(x, q)</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l" fontAlgn="t"/>
                      <a:r>
                        <a:rPr lang="en-US" sz="1400" dirty="0">
                          <a:effectLst/>
                        </a:rPr>
                        <a:t>np.in1d(a, b)</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dirty="0" err="1">
                          <a:effectLst/>
                        </a:rPr>
                        <a:t>x.sort</a:t>
                      </a:r>
                      <a:r>
                        <a:rPr lang="en-US" sz="1400" dirty="0">
                          <a:effectLst/>
                        </a:rPr>
                        <a:t>()</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a:tc>
                <a:tc>
                  <a:txBody>
                    <a:bodyPr/>
                    <a:lstStyle/>
                    <a:p>
                      <a:pPr algn="l" fontAlgn="t"/>
                      <a:r>
                        <a:rPr lang="en-US" sz="1400" dirty="0" err="1">
                          <a:effectLst/>
                        </a:rPr>
                        <a:t>np.argsort</a:t>
                      </a:r>
                      <a:r>
                        <a:rPr lang="en-US" sz="1400" dirty="0">
                          <a:effectLst/>
                        </a:rPr>
                        <a:t>(x)</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50800" marR="50800" marT="50800" marB="508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a:tc>
                <a:tc>
                  <a:txBody>
                    <a:bodyPr/>
                    <a:lstStyle/>
                    <a:p>
                      <a:pPr algn="l" fontAlgn="t"/>
                      <a:r>
                        <a:rPr lang="en-US" sz="1400" dirty="0" err="1">
                          <a:effectLst/>
                        </a:rPr>
                        <a:t>np.lexsort</a:t>
                      </a:r>
                      <a:r>
                        <a:rPr lang="en-US" sz="1400" dirty="0">
                          <a:effectLst/>
                        </a:rPr>
                        <a:t>(keys)</a:t>
                      </a:r>
                      <a:endParaRPr lang="en-US" sz="1400" dirty="0">
                        <a:effectLst/>
                      </a:endParaRPr>
                    </a:p>
                  </a:txBody>
                  <a:tcPr marL="50800" marR="50800" marT="50800" marB="508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94" name="组合 93"/>
          <p:cNvGrpSpPr/>
          <p:nvPr/>
        </p:nvGrpSpPr>
        <p:grpSpPr>
          <a:xfrm>
            <a:off x="-21753" y="934791"/>
            <a:ext cx="4154841" cy="1269942"/>
            <a:chOff x="766969" y="2489885"/>
            <a:chExt cx="4154841" cy="1269942"/>
          </a:xfrm>
        </p:grpSpPr>
        <p:sp>
          <p:nvSpPr>
            <p:cNvPr id="96"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729112"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2.3 </a:t>
              </a:r>
              <a:r>
                <a:rPr lang="en-US" altLang="zh-CN" sz="2800" b="1" kern="100" dirty="0" err="1">
                  <a:solidFill>
                    <a:schemeClr val="bg1"/>
                  </a:solidFill>
                  <a:latin typeface="微软雅黑" panose="020B0503020204020204" pitchFamily="34" charset="-122"/>
                  <a:ea typeface="微软雅黑" panose="020B0503020204020204" pitchFamily="34" charset="-122"/>
                  <a:cs typeface="宋体" pitchFamily="2" charset="-122"/>
                </a:rPr>
                <a:t>Numpy</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常用函数</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hasCustomPrompt="1"/>
          </p:nvPr>
        </p:nvSpPr>
        <p:spPr>
          <a:xfrm>
            <a:off x="2917329" y="2377994"/>
            <a:ext cx="7034745" cy="1456728"/>
          </a:xfrm>
          <a:prstGeom prst="rect">
            <a:avLst/>
          </a:prstGeom>
        </p:spPr>
        <p:txBody>
          <a:bodyPr>
            <a:normAutofit fontScale="90000"/>
          </a:bodyPr>
          <a:lstStyle/>
          <a:p>
            <a:pPr algn="ctr"/>
            <a:r>
              <a:rPr lang="zh-CN" altLang="en-US" b="1" dirty="0"/>
              <a:t>第</a:t>
            </a:r>
            <a:r>
              <a:rPr lang="en-US" altLang="zh-CN" b="1" dirty="0"/>
              <a:t>3</a:t>
            </a:r>
            <a:r>
              <a:rPr lang="zh-CN" altLang="en-US" b="1" dirty="0"/>
              <a:t>章 </a:t>
            </a:r>
            <a:br>
              <a:rPr lang="en-US" altLang="zh-CN" b="1" dirty="0"/>
            </a:br>
            <a:br>
              <a:rPr lang="en-US" altLang="zh-CN" b="1" dirty="0"/>
            </a:br>
            <a:r>
              <a:rPr lang="en-US" altLang="zh-CN" b="1" dirty="0"/>
              <a:t>Pandas </a:t>
            </a:r>
            <a:r>
              <a:rPr lang="zh-CN" altLang="en-US" b="1" dirty="0"/>
              <a:t>数据处理</a:t>
            </a:r>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697591" y="1429160"/>
            <a:ext cx="5271168" cy="1021509"/>
            <a:chOff x="3569908" y="3040083"/>
            <a:chExt cx="4611029" cy="1741786"/>
          </a:xfrm>
        </p:grpSpPr>
        <p:sp>
          <p:nvSpPr>
            <p:cNvPr id="4"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6"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t>Pandas </a:t>
              </a:r>
              <a:r>
                <a:rPr lang="zh-CN" altLang="en-US" sz="2400" b="1" dirty="0"/>
                <a:t>简介</a:t>
              </a:r>
              <a:endParaRPr lang="zh-CN" altLang="en-US" sz="2400" b="1" dirty="0"/>
            </a:p>
          </p:txBody>
        </p:sp>
        <p:sp>
          <p:nvSpPr>
            <p:cNvPr id="7"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01</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8" name="组合 7"/>
          <p:cNvGrpSpPr>
            <a:grpSpLocks noChangeAspect="1"/>
          </p:cNvGrpSpPr>
          <p:nvPr/>
        </p:nvGrpSpPr>
        <p:grpSpPr>
          <a:xfrm>
            <a:off x="697591" y="2783039"/>
            <a:ext cx="5271168" cy="1021509"/>
            <a:chOff x="3569908" y="3040083"/>
            <a:chExt cx="4611029" cy="1741786"/>
          </a:xfrm>
        </p:grpSpPr>
        <p:sp>
          <p:nvSpPr>
            <p:cNvPr id="9"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0"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b="1" dirty="0"/>
                <a:t>核心数据结构：</a:t>
              </a:r>
              <a:r>
                <a:rPr lang="en-US" altLang="zh-CN" sz="2400" b="1" dirty="0"/>
                <a:t>Series</a:t>
              </a:r>
              <a:endParaRPr lang="en-US" altLang="zh-CN" sz="2400" dirty="0"/>
            </a:p>
          </p:txBody>
        </p:sp>
        <p:sp>
          <p:nvSpPr>
            <p:cNvPr id="11"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02</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2" name="组合 11"/>
          <p:cNvGrpSpPr>
            <a:grpSpLocks noChangeAspect="1"/>
          </p:cNvGrpSpPr>
          <p:nvPr/>
        </p:nvGrpSpPr>
        <p:grpSpPr>
          <a:xfrm>
            <a:off x="697591" y="4136918"/>
            <a:ext cx="5271168" cy="1021509"/>
            <a:chOff x="3569908" y="3040083"/>
            <a:chExt cx="4611029" cy="1741786"/>
          </a:xfrm>
        </p:grpSpPr>
        <p:sp>
          <p:nvSpPr>
            <p:cNvPr id="13"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4"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2400" b="1" dirty="0"/>
                <a:t>核心数据结构：</a:t>
              </a:r>
              <a:r>
                <a:rPr lang="en-US" altLang="zh-CN" sz="2400" b="1" dirty="0" err="1"/>
                <a:t>DataFrame</a:t>
              </a:r>
              <a:endParaRPr lang="zh-CN" altLang="en-US" sz="2400" b="1" dirty="0"/>
            </a:p>
          </p:txBody>
        </p:sp>
        <p:sp>
          <p:nvSpPr>
            <p:cNvPr id="15"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03</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6" name="组合 15"/>
          <p:cNvGrpSpPr>
            <a:grpSpLocks noChangeAspect="1"/>
          </p:cNvGrpSpPr>
          <p:nvPr/>
        </p:nvGrpSpPr>
        <p:grpSpPr>
          <a:xfrm>
            <a:off x="697591" y="5490797"/>
            <a:ext cx="5271168" cy="1021509"/>
            <a:chOff x="3569908" y="3040083"/>
            <a:chExt cx="4611029" cy="1741786"/>
          </a:xfrm>
        </p:grpSpPr>
        <p:sp>
          <p:nvSpPr>
            <p:cNvPr id="17"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8"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b="1" dirty="0"/>
                <a:t>数据清洗与预处理</a:t>
              </a:r>
              <a:endParaRPr lang="zh-CN" altLang="en-US" sz="2400" b="1" dirty="0"/>
            </a:p>
          </p:txBody>
        </p:sp>
        <p:sp>
          <p:nvSpPr>
            <p:cNvPr id="19"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04</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20" name="组合 19"/>
          <p:cNvGrpSpPr>
            <a:grpSpLocks noChangeAspect="1"/>
          </p:cNvGrpSpPr>
          <p:nvPr/>
        </p:nvGrpSpPr>
        <p:grpSpPr>
          <a:xfrm>
            <a:off x="6455263" y="1429160"/>
            <a:ext cx="5271168" cy="1021509"/>
            <a:chOff x="3569908" y="3040083"/>
            <a:chExt cx="4611029" cy="1741786"/>
          </a:xfrm>
        </p:grpSpPr>
        <p:sp>
          <p:nvSpPr>
            <p:cNvPr id="21"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22"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b="1" dirty="0"/>
                <a:t>数据分析与统计</a:t>
              </a:r>
              <a:endParaRPr lang="zh-CN" altLang="en-US" sz="2400" dirty="0"/>
            </a:p>
          </p:txBody>
        </p:sp>
        <p:sp>
          <p:nvSpPr>
            <p:cNvPr id="23"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05</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24" name="组合 23"/>
          <p:cNvGrpSpPr>
            <a:grpSpLocks noChangeAspect="1"/>
          </p:cNvGrpSpPr>
          <p:nvPr/>
        </p:nvGrpSpPr>
        <p:grpSpPr>
          <a:xfrm>
            <a:off x="6455263" y="2783039"/>
            <a:ext cx="5271168" cy="1021509"/>
            <a:chOff x="3569908" y="3040083"/>
            <a:chExt cx="4611029" cy="1741786"/>
          </a:xfrm>
        </p:grpSpPr>
        <p:sp>
          <p:nvSpPr>
            <p:cNvPr id="25"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26"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400" b="1" dirty="0"/>
                <a:t>时间序列分析</a:t>
              </a:r>
              <a:endParaRPr lang="zh-CN" altLang="en-US" sz="2400" dirty="0"/>
            </a:p>
          </p:txBody>
        </p:sp>
        <p:sp>
          <p:nvSpPr>
            <p:cNvPr id="27"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06</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28" name="组合 27"/>
          <p:cNvGrpSpPr>
            <a:grpSpLocks noChangeAspect="1"/>
          </p:cNvGrpSpPr>
          <p:nvPr/>
        </p:nvGrpSpPr>
        <p:grpSpPr>
          <a:xfrm>
            <a:off x="6455263" y="4136918"/>
            <a:ext cx="5271168" cy="1021509"/>
            <a:chOff x="3569908" y="3040083"/>
            <a:chExt cx="4611029" cy="1741786"/>
          </a:xfrm>
        </p:grpSpPr>
        <p:sp>
          <p:nvSpPr>
            <p:cNvPr id="29"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30"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2400" b="1" dirty="0"/>
                <a:t>高级应用</a:t>
              </a:r>
              <a:endParaRPr lang="zh-CN" altLang="en-US" sz="2400" b="1" dirty="0"/>
            </a:p>
          </p:txBody>
        </p:sp>
        <p:sp>
          <p:nvSpPr>
            <p:cNvPr id="31"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07</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32" name="组合 31"/>
          <p:cNvGrpSpPr>
            <a:grpSpLocks noChangeAspect="1"/>
          </p:cNvGrpSpPr>
          <p:nvPr/>
        </p:nvGrpSpPr>
        <p:grpSpPr>
          <a:xfrm>
            <a:off x="6455263" y="5490797"/>
            <a:ext cx="5271168" cy="1021509"/>
            <a:chOff x="3569908" y="3040083"/>
            <a:chExt cx="4611029" cy="1741786"/>
          </a:xfrm>
        </p:grpSpPr>
        <p:sp>
          <p:nvSpPr>
            <p:cNvPr id="33"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34"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2400" b="1" dirty="0"/>
                <a:t>案例练习</a:t>
              </a:r>
              <a:endParaRPr lang="zh-CN" altLang="en-US" sz="2400" b="1" dirty="0"/>
            </a:p>
          </p:txBody>
        </p:sp>
        <p:sp>
          <p:nvSpPr>
            <p:cNvPr id="35"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08</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4183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Pandas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是</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Python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数据分析工具链中最核心的库，充当数据读取、清洗、分析、统计、输出的高效工具。</a:t>
            </a: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Pandas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提供了易于使用的数据结构和数据分析工具，特别适用于处理结构化数据，如表格型数据（类似于</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Excel</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表格）。</a:t>
            </a: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Pandas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是数据科学和分析领域中常用的工具之一，它使得用户能够轻松地从各种数据源中导入数据，并对数据进行高效的操作和分析。</a:t>
            </a: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2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en-US" altLang="zh-CN" sz="2400" b="1" dirty="0">
                <a:solidFill>
                  <a:srgbClr val="177360"/>
                </a:solidFill>
                <a:sym typeface="Arial" panose="020B0604020202090204" pitchFamily="34" charset="0"/>
              </a:rPr>
              <a:t>Pandas </a:t>
            </a:r>
            <a:r>
              <a:rPr lang="zh-CN" altLang="en-US" sz="2400" b="1" dirty="0">
                <a:solidFill>
                  <a:srgbClr val="177360"/>
                </a:solidFill>
                <a:sym typeface="Arial" panose="020B0604020202090204" pitchFamily="34" charset="0"/>
              </a:rPr>
              <a:t>是什么？</a:t>
            </a:r>
            <a:endParaRPr lang="zh-CN" altLang="en-US" sz="2400" b="1" dirty="0">
              <a:solidFill>
                <a:srgbClr val="177360"/>
              </a:solidFill>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1"/>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3.1 Pandas</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简介</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4183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Pandas</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是基于</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NumPy</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构建的专门为处理表格和混杂数据设计的</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Python</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库，核心设计理念包括：</a:t>
            </a: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标签化数据结构：提供带标签的轴</a:t>
            </a: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灵活处理缺失数据：内置</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NaN</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处理机制</a:t>
            </a: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智能数据对齐：自动按标签对齐数据</a:t>
            </a: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强大</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IO</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工具：支持从</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CSV</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Excel</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SQL</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等</a:t>
            </a: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20+</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数据源读写</a:t>
            </a: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 </a:t>
            </a:r>
            <a:r>
              <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rPr>
              <a:t>时间序列处理：原生支持日期时间处理和频率转换</a:t>
            </a: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2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en-US" altLang="zh-CN" sz="2400" b="1" dirty="0">
                <a:solidFill>
                  <a:srgbClr val="177360"/>
                </a:solidFill>
                <a:sym typeface="Arial" panose="020B0604020202090204" pitchFamily="34" charset="0"/>
              </a:rPr>
              <a:t>Pandas </a:t>
            </a:r>
            <a:r>
              <a:rPr lang="zh-CN" altLang="en-US" sz="2400" b="1" dirty="0">
                <a:solidFill>
                  <a:srgbClr val="177360"/>
                </a:solidFill>
                <a:sym typeface="Arial" panose="020B0604020202090204" pitchFamily="34" charset="0"/>
              </a:rPr>
              <a:t>是什么？</a:t>
            </a:r>
            <a:endParaRPr lang="zh-CN" altLang="en-US" sz="2400" b="1" dirty="0">
              <a:solidFill>
                <a:srgbClr val="177360"/>
              </a:solidFill>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1"/>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3.1 Pandas</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简介</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4183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2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en-US" altLang="zh-CN" sz="2400" b="1" dirty="0">
                <a:solidFill>
                  <a:srgbClr val="177360"/>
                </a:solidFill>
                <a:sym typeface="Arial" panose="020B0604020202090204" pitchFamily="34" charset="0"/>
              </a:rPr>
              <a:t>Pandas </a:t>
            </a:r>
            <a:r>
              <a:rPr lang="zh-CN" altLang="en-US" sz="2400" b="1" dirty="0">
                <a:solidFill>
                  <a:srgbClr val="177360"/>
                </a:solidFill>
                <a:sym typeface="Arial" panose="020B0604020202090204" pitchFamily="34" charset="0"/>
              </a:rPr>
              <a:t>是什么？</a:t>
            </a:r>
            <a:endParaRPr lang="zh-CN" altLang="en-US" sz="2400" b="1" dirty="0">
              <a:solidFill>
                <a:srgbClr val="177360"/>
              </a:solidFill>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1"/>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3.1 Pandas</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简介</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aphicFrame>
        <p:nvGraphicFramePr>
          <p:cNvPr id="3" name="表格 2"/>
          <p:cNvGraphicFramePr/>
          <p:nvPr>
            <p:custDataLst>
              <p:tags r:id="rId1"/>
            </p:custDataLst>
          </p:nvPr>
        </p:nvGraphicFramePr>
        <p:xfrm>
          <a:off x="1828800" y="2920365"/>
          <a:ext cx="8610600" cy="3007360"/>
        </p:xfrm>
        <a:graphic>
          <a:graphicData uri="http://schemas.openxmlformats.org/drawingml/2006/table">
            <a:tbl>
              <a:tblPr/>
              <a:tblGrid>
                <a:gridCol w="2870200"/>
                <a:gridCol w="2870200"/>
                <a:gridCol w="2870200"/>
              </a:tblGrid>
              <a:tr h="751840">
                <a:tc>
                  <a:txBody>
                    <a:bodyPr/>
                    <a:p>
                      <a:pPr algn="ctr" fontAlgn="t"/>
                      <a:r>
                        <a:rPr lang="zh-CN" altLang="en-US" sz="1800"/>
                        <a:t>工具</a:t>
                      </a:r>
                      <a:endParaRPr lang="zh-CN" altLang="en-US"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fontAlgn="t"/>
                      <a:r>
                        <a:rPr lang="zh-CN" altLang="en-US" sz="1800"/>
                        <a:t>功能特色</a:t>
                      </a:r>
                      <a:endParaRPr lang="zh-CN" altLang="en-US"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fontAlgn="t"/>
                      <a:r>
                        <a:rPr lang="zh-CN" altLang="en-US" sz="1800"/>
                        <a:t>适用场景</a:t>
                      </a:r>
                      <a:endParaRPr lang="zh-CN" altLang="en-US"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51840">
                <a:tc>
                  <a:txBody>
                    <a:bodyPr/>
                    <a:p>
                      <a:pPr algn="ctr" fontAlgn="t"/>
                      <a:r>
                        <a:rPr lang="en-US" altLang="zh-CN" sz="1800"/>
                        <a:t>Excel</a:t>
                      </a:r>
                      <a:endParaRPr lang="en-US" altLang="zh-CN"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fontAlgn="t"/>
                      <a:r>
                        <a:rPr lang="zh-CN" altLang="en-US" sz="1800"/>
                        <a:t>图形界面，简单上手</a:t>
                      </a:r>
                      <a:endParaRPr lang="zh-CN" altLang="en-US"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fontAlgn="t"/>
                      <a:r>
                        <a:rPr lang="zh-CN" altLang="en-US" sz="1800"/>
                        <a:t>人工分析、小规模数据</a:t>
                      </a:r>
                      <a:endParaRPr lang="zh-CN" altLang="en-US"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51840">
                <a:tc>
                  <a:txBody>
                    <a:bodyPr/>
                    <a:p>
                      <a:pPr algn="ctr" fontAlgn="t"/>
                      <a:r>
                        <a:rPr lang="en-US" altLang="zh-CN" sz="1800"/>
                        <a:t>SQL</a:t>
                      </a:r>
                      <a:endParaRPr lang="en-US" altLang="zh-CN"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fontAlgn="t"/>
                      <a:r>
                        <a:rPr lang="zh-CN" altLang="en-US" sz="1800"/>
                        <a:t>高效读写，最终数据源</a:t>
                      </a:r>
                      <a:endParaRPr lang="zh-CN" altLang="en-US"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fontAlgn="t"/>
                      <a:r>
                        <a:rPr lang="zh-CN" altLang="en-US" sz="1800"/>
                        <a:t>数据库查询和联表</a:t>
                      </a:r>
                      <a:endParaRPr lang="zh-CN" altLang="en-US"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51840">
                <a:tc>
                  <a:txBody>
                    <a:bodyPr/>
                    <a:p>
                      <a:pPr algn="ctr" fontAlgn="t"/>
                      <a:r>
                        <a:rPr lang="en-US" altLang="zh-CN" sz="1800"/>
                        <a:t>Python + Pandas</a:t>
                      </a:r>
                      <a:endParaRPr lang="en-US" altLang="zh-CN"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fontAlgn="t"/>
                      <a:r>
                        <a:rPr lang="zh-CN" altLang="en-US" sz="1800"/>
                        <a:t>算法和分析部署核心</a:t>
                      </a:r>
                      <a:endParaRPr lang="zh-CN" altLang="en-US"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fontAlgn="t"/>
                      <a:r>
                        <a:rPr lang="zh-CN" altLang="en-US" sz="1800"/>
                        <a:t>数据清洗，统计分析，可视化等</a:t>
                      </a:r>
                      <a:endParaRPr lang="zh-CN" altLang="en-US" sz="1800"/>
                    </a:p>
                  </a:txBody>
                  <a:tcPr marL="101917" marR="101917" marT="101917" marB="101917"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2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en-US" altLang="zh-CN" sz="2400" b="1" dirty="0">
                <a:solidFill>
                  <a:srgbClr val="177360"/>
                </a:solidFill>
                <a:sym typeface="Arial" panose="020B0604020202090204" pitchFamily="34" charset="0"/>
              </a:rPr>
              <a:t>Pandas </a:t>
            </a:r>
            <a:r>
              <a:rPr lang="zh-CN" altLang="en-US" sz="2400" b="1" dirty="0">
                <a:solidFill>
                  <a:srgbClr val="177360"/>
                </a:solidFill>
                <a:sym typeface="Arial" panose="020B0604020202090204" pitchFamily="34" charset="0"/>
              </a:rPr>
              <a:t>是什么？</a:t>
            </a:r>
            <a:endParaRPr lang="zh-CN" altLang="en-US" sz="2400" b="1" dirty="0">
              <a:solidFill>
                <a:srgbClr val="177360"/>
              </a:solidFill>
              <a:sym typeface="Arial" panose="020B0604020202090204" pitchFamily="34" charset="0"/>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1"/>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3.1 Pandas</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简介</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pic>
        <p:nvPicPr>
          <p:cNvPr id="5" name="图片 4"/>
          <p:cNvPicPr>
            <a:picLocks noChangeAspect="1"/>
          </p:cNvPicPr>
          <p:nvPr/>
        </p:nvPicPr>
        <p:blipFill>
          <a:blip r:embed="rId1"/>
          <a:stretch>
            <a:fillRect/>
          </a:stretch>
        </p:blipFill>
        <p:spPr>
          <a:xfrm>
            <a:off x="1958975" y="1897380"/>
            <a:ext cx="8921115" cy="45796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4183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en-US" altLang="zh-CN" sz="2400" b="1" dirty="0">
                <a:solidFill>
                  <a:srgbClr val="177360"/>
                </a:solidFill>
                <a:sym typeface="Arial" panose="020B0604020202090204" pitchFamily="34" charset="0"/>
              </a:rPr>
              <a:t>Pandas </a:t>
            </a:r>
            <a:r>
              <a:rPr lang="zh-CN" altLang="en-US" sz="2400" b="1" dirty="0">
                <a:solidFill>
                  <a:srgbClr val="177360"/>
                </a:solidFill>
                <a:sym typeface="Arial" panose="020B0604020202090204" pitchFamily="34" charset="0"/>
              </a:rPr>
              <a:t>是什么？</a:t>
            </a:r>
            <a:endParaRPr lang="zh-CN" altLang="en-US" sz="2400" b="1" dirty="0">
              <a:solidFill>
                <a:srgbClr val="177360"/>
              </a:solidFill>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1"/>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3.1 Pandas</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简介</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aphicFrame>
        <p:nvGraphicFramePr>
          <p:cNvPr id="5" name="表格 4"/>
          <p:cNvGraphicFramePr/>
          <p:nvPr>
            <p:custDataLst>
              <p:tags r:id="rId1"/>
            </p:custDataLst>
          </p:nvPr>
        </p:nvGraphicFramePr>
        <p:xfrm>
          <a:off x="2104390" y="2878455"/>
          <a:ext cx="8604885" cy="3251835"/>
        </p:xfrm>
        <a:graphic>
          <a:graphicData uri="http://schemas.openxmlformats.org/drawingml/2006/table">
            <a:tbl>
              <a:tblPr/>
              <a:tblGrid>
                <a:gridCol w="1553210"/>
                <a:gridCol w="3432810"/>
                <a:gridCol w="3618865"/>
              </a:tblGrid>
              <a:tr h="499110">
                <a:tc>
                  <a:txBody>
                    <a:bodyPr/>
                    <a:p>
                      <a:pPr algn="ctr" fontAlgn="t">
                        <a:buClrTx/>
                        <a:buSzTx/>
                        <a:buFontTx/>
                      </a:pPr>
                      <a:r>
                        <a:rPr lang="zh-CN" altLang="en-US" sz="1800"/>
                        <a:t>特性</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Series</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DataFrame</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r>
              <a:tr h="498475">
                <a:tc>
                  <a:txBody>
                    <a:bodyPr/>
                    <a:p>
                      <a:pPr algn="ctr" fontAlgn="t">
                        <a:buClrTx/>
                        <a:buSzTx/>
                        <a:buFontTx/>
                      </a:pPr>
                      <a:r>
                        <a:rPr lang="zh-CN" altLang="en-US" sz="1800"/>
                        <a:t>维度</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一维</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二维</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r>
              <a:tr h="499110">
                <a:tc>
                  <a:txBody>
                    <a:bodyPr/>
                    <a:p>
                      <a:pPr algn="ctr" fontAlgn="t">
                        <a:buClrTx/>
                        <a:buSzTx/>
                        <a:buFontTx/>
                      </a:pPr>
                      <a:r>
                        <a:rPr lang="zh-CN" altLang="en-US" sz="1800"/>
                        <a:t>索引</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单索引</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行索引+列名</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r>
              <a:tr h="499110">
                <a:tc>
                  <a:txBody>
                    <a:bodyPr/>
                    <a:p>
                      <a:pPr algn="ctr" fontAlgn="t">
                        <a:buClrTx/>
                        <a:buSzTx/>
                        <a:buFontTx/>
                      </a:pPr>
                      <a:r>
                        <a:rPr lang="zh-CN" altLang="en-US" sz="1800"/>
                        <a:t>数据存储</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同质化数据类型</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各列可不同数据类型</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r>
              <a:tr h="498475">
                <a:tc>
                  <a:txBody>
                    <a:bodyPr/>
                    <a:p>
                      <a:pPr algn="ctr" fontAlgn="t">
                        <a:buClrTx/>
                        <a:buSzTx/>
                        <a:buFontTx/>
                      </a:pPr>
                      <a:r>
                        <a:rPr lang="zh-CN" altLang="en-US" sz="1800"/>
                        <a:t>类比</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Excel单列</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整张Excel工作表</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r>
              <a:tr h="757555">
                <a:tc>
                  <a:txBody>
                    <a:bodyPr/>
                    <a:p>
                      <a:pPr algn="ctr" fontAlgn="t">
                        <a:buClrTx/>
                        <a:buSzTx/>
                        <a:buFontTx/>
                      </a:pPr>
                      <a:r>
                        <a:rPr lang="zh-CN" altLang="en-US" sz="1800"/>
                        <a:t>创建方式</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pd.Series([1,2,3])</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c>
                  <a:txBody>
                    <a:bodyPr/>
                    <a:p>
                      <a:pPr algn="ctr" fontAlgn="t">
                        <a:buClrTx/>
                        <a:buSzTx/>
                        <a:buFontTx/>
                      </a:pPr>
                      <a:r>
                        <a:rPr lang="zh-CN" altLang="en-US" sz="1800"/>
                        <a:t>pd.DataFrame({'col':[1,2,3]})</a:t>
                      </a:r>
                      <a:endParaRPr lang="zh-CN" altLang="en-US" sz="1800"/>
                    </a:p>
                  </a:txBody>
                  <a:tcPr marL="101917" marR="101917" marT="101917" marB="101917"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no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1770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1"/>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3.2 </a:t>
              </a:r>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Series</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8" name="组合 17"/>
          <p:cNvGrpSpPr/>
          <p:nvPr>
            <p:custDataLst>
              <p:tags r:id="rId1"/>
            </p:custDataLst>
          </p:nvPr>
        </p:nvGrpSpPr>
        <p:grpSpPr>
          <a:xfrm>
            <a:off x="6738620" y="2269174"/>
            <a:ext cx="2890520" cy="678053"/>
            <a:chOff x="660400" y="2062799"/>
            <a:chExt cx="2890520" cy="678053"/>
          </a:xfrm>
        </p:grpSpPr>
        <p:sp>
          <p:nvSpPr>
            <p:cNvPr id="37" name="ComponentBackground1"/>
            <p:cNvSpPr/>
            <p:nvPr>
              <p:custDataLst>
                <p:tags r:id="rId2"/>
              </p:custDataLst>
            </p:nvPr>
          </p:nvSpPr>
          <p:spPr>
            <a:xfrm>
              <a:off x="660400" y="2062799"/>
              <a:ext cx="2890520" cy="678053"/>
            </a:xfrm>
            <a:prstGeom prst="roundRect">
              <a:avLst>
                <a:gd name="adj" fmla="val 50000"/>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38" name="组合 37"/>
            <p:cNvGrpSpPr/>
            <p:nvPr/>
          </p:nvGrpSpPr>
          <p:grpSpPr>
            <a:xfrm>
              <a:off x="779820" y="2153762"/>
              <a:ext cx="496130" cy="496128"/>
              <a:chOff x="4961470" y="7196086"/>
              <a:chExt cx="410200" cy="410198"/>
            </a:xfrm>
          </p:grpSpPr>
          <p:sp>
            <p:nvSpPr>
              <p:cNvPr id="42" name="IconBackground1"/>
              <p:cNvSpPr/>
              <p:nvPr>
                <p:custDataLst>
                  <p:tags r:id="rId3"/>
                </p:custDataLst>
              </p:nvPr>
            </p:nvSpPr>
            <p:spPr>
              <a:xfrm>
                <a:off x="4961470" y="7196086"/>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43" name="Icon1"/>
              <p:cNvSpPr/>
              <p:nvPr>
                <p:custDataLst>
                  <p:tags r:id="rId4"/>
                </p:custDataLst>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sp>
          <p:nvSpPr>
            <p:cNvPr id="39" name="Bullet1"/>
            <p:cNvSpPr txBox="1"/>
            <p:nvPr>
              <p:custDataLst>
                <p:tags r:id="rId5"/>
              </p:custDataLst>
            </p:nvPr>
          </p:nvSpPr>
          <p:spPr>
            <a:xfrm>
              <a:off x="1275951" y="2221175"/>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创建</a:t>
              </a: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方法</a:t>
              </a:r>
              <a:endPar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7" name="组合 6"/>
          <p:cNvGrpSpPr/>
          <p:nvPr>
            <p:custDataLst>
              <p:tags r:id="rId6"/>
            </p:custDataLst>
          </p:nvPr>
        </p:nvGrpSpPr>
        <p:grpSpPr>
          <a:xfrm>
            <a:off x="6738620" y="3060759"/>
            <a:ext cx="2890520" cy="678053"/>
            <a:chOff x="660400" y="3605388"/>
            <a:chExt cx="2890520" cy="678053"/>
          </a:xfrm>
        </p:grpSpPr>
        <p:grpSp>
          <p:nvGrpSpPr>
            <p:cNvPr id="29" name="组合 28"/>
            <p:cNvGrpSpPr/>
            <p:nvPr/>
          </p:nvGrpSpPr>
          <p:grpSpPr>
            <a:xfrm>
              <a:off x="660400" y="3605388"/>
              <a:ext cx="2890520" cy="678053"/>
              <a:chOff x="1964602" y="1769935"/>
              <a:chExt cx="3883326" cy="910943"/>
            </a:xfrm>
          </p:grpSpPr>
          <p:sp>
            <p:nvSpPr>
              <p:cNvPr id="33" name="ComponentBackground2"/>
              <p:cNvSpPr/>
              <p:nvPr>
                <p:custDataLst>
                  <p:tags r:id="rId7"/>
                </p:custDataLst>
              </p:nvPr>
            </p:nvSpPr>
            <p:spPr>
              <a:xfrm>
                <a:off x="1964602" y="1769935"/>
                <a:ext cx="3883326" cy="910943"/>
              </a:xfrm>
              <a:prstGeom prst="roundRect">
                <a:avLst>
                  <a:gd name="adj" fmla="val 50000"/>
                </a:avLst>
              </a:prstGeom>
              <a:solidFill>
                <a:schemeClr val="accent2">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34" name="组合 33"/>
              <p:cNvGrpSpPr/>
              <p:nvPr/>
            </p:nvGrpSpPr>
            <p:grpSpPr>
              <a:xfrm>
                <a:off x="2125039" y="1892141"/>
                <a:ext cx="666536" cy="666533"/>
                <a:chOff x="4961470" y="7196086"/>
                <a:chExt cx="410200" cy="410198"/>
              </a:xfrm>
            </p:grpSpPr>
            <p:sp>
              <p:nvSpPr>
                <p:cNvPr id="35" name="IconBackground2"/>
                <p:cNvSpPr/>
                <p:nvPr>
                  <p:custDataLst>
                    <p:tags r:id="rId8"/>
                  </p:custDataLst>
                </p:nvPr>
              </p:nvSpPr>
              <p:spPr>
                <a:xfrm>
                  <a:off x="4961470" y="7196086"/>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36" name="Icon2"/>
                <p:cNvSpPr/>
                <p:nvPr>
                  <p:custDataLst>
                    <p:tags r:id="rId9"/>
                  </p:custDataLst>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30" name="Bullet2"/>
            <p:cNvSpPr txBox="1"/>
            <p:nvPr>
              <p:custDataLst>
                <p:tags r:id="rId10"/>
              </p:custDataLst>
            </p:nvPr>
          </p:nvSpPr>
          <p:spPr>
            <a:xfrm>
              <a:off x="1275951" y="3763764"/>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属性</a:t>
              </a:r>
              <a:endPar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8" name="组合 7"/>
          <p:cNvGrpSpPr/>
          <p:nvPr>
            <p:custDataLst>
              <p:tags r:id="rId11"/>
            </p:custDataLst>
          </p:nvPr>
        </p:nvGrpSpPr>
        <p:grpSpPr>
          <a:xfrm>
            <a:off x="6738620" y="3818240"/>
            <a:ext cx="2890520" cy="678053"/>
            <a:chOff x="660400" y="5116397"/>
            <a:chExt cx="2890520" cy="678053"/>
          </a:xfrm>
        </p:grpSpPr>
        <p:grpSp>
          <p:nvGrpSpPr>
            <p:cNvPr id="21" name="组合 20"/>
            <p:cNvGrpSpPr/>
            <p:nvPr/>
          </p:nvGrpSpPr>
          <p:grpSpPr>
            <a:xfrm>
              <a:off x="660400" y="5116397"/>
              <a:ext cx="2890520" cy="678053"/>
              <a:chOff x="1964602" y="1769935"/>
              <a:chExt cx="3883326" cy="910943"/>
            </a:xfrm>
          </p:grpSpPr>
          <p:sp>
            <p:nvSpPr>
              <p:cNvPr id="25" name="ComponentBackground3"/>
              <p:cNvSpPr/>
              <p:nvPr>
                <p:custDataLst>
                  <p:tags r:id="rId12"/>
                </p:custDataLst>
              </p:nvPr>
            </p:nvSpPr>
            <p:spPr>
              <a:xfrm>
                <a:off x="1964602" y="1769935"/>
                <a:ext cx="3883326" cy="910943"/>
              </a:xfrm>
              <a:prstGeom prst="roundRect">
                <a:avLst>
                  <a:gd name="adj" fmla="val 50000"/>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26" name="组合 25"/>
              <p:cNvGrpSpPr/>
              <p:nvPr/>
            </p:nvGrpSpPr>
            <p:grpSpPr>
              <a:xfrm>
                <a:off x="2125039" y="1892141"/>
                <a:ext cx="666536" cy="666533"/>
                <a:chOff x="4961470" y="7196086"/>
                <a:chExt cx="410200" cy="410198"/>
              </a:xfrm>
            </p:grpSpPr>
            <p:sp>
              <p:nvSpPr>
                <p:cNvPr id="27" name="IconBackground3"/>
                <p:cNvSpPr/>
                <p:nvPr>
                  <p:custDataLst>
                    <p:tags r:id="rId13"/>
                  </p:custDataLst>
                </p:nvPr>
              </p:nvSpPr>
              <p:spPr>
                <a:xfrm>
                  <a:off x="4961470" y="7196086"/>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28" name="Icon3"/>
                <p:cNvSpPr/>
                <p:nvPr>
                  <p:custDataLst>
                    <p:tags r:id="rId14"/>
                  </p:custDataLst>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22" name="Bullet3"/>
            <p:cNvSpPr txBox="1"/>
            <p:nvPr>
              <p:custDataLst>
                <p:tags r:id="rId15"/>
              </p:custDataLst>
            </p:nvPr>
          </p:nvSpPr>
          <p:spPr>
            <a:xfrm>
              <a:off x="1275951" y="5274773"/>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访问</a:t>
              </a: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数据</a:t>
              </a:r>
              <a:endPar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47" name="组合 46"/>
          <p:cNvGrpSpPr/>
          <p:nvPr>
            <p:custDataLst>
              <p:tags r:id="rId16"/>
            </p:custDataLst>
          </p:nvPr>
        </p:nvGrpSpPr>
        <p:grpSpPr>
          <a:xfrm>
            <a:off x="6705501" y="4608767"/>
            <a:ext cx="2890520" cy="678053"/>
            <a:chOff x="660400" y="3605388"/>
            <a:chExt cx="2890520" cy="678053"/>
          </a:xfrm>
        </p:grpSpPr>
        <p:grpSp>
          <p:nvGrpSpPr>
            <p:cNvPr id="48" name="组合 47"/>
            <p:cNvGrpSpPr/>
            <p:nvPr/>
          </p:nvGrpSpPr>
          <p:grpSpPr>
            <a:xfrm>
              <a:off x="660400" y="3605388"/>
              <a:ext cx="2890520" cy="678053"/>
              <a:chOff x="1964602" y="1769935"/>
              <a:chExt cx="3883326" cy="910943"/>
            </a:xfrm>
          </p:grpSpPr>
          <p:sp>
            <p:nvSpPr>
              <p:cNvPr id="52" name="ComponentBackground2"/>
              <p:cNvSpPr/>
              <p:nvPr>
                <p:custDataLst>
                  <p:tags r:id="rId17"/>
                </p:custDataLst>
              </p:nvPr>
            </p:nvSpPr>
            <p:spPr>
              <a:xfrm>
                <a:off x="1964602" y="1769935"/>
                <a:ext cx="3883326" cy="910943"/>
              </a:xfrm>
              <a:prstGeom prst="roundRect">
                <a:avLst>
                  <a:gd name="adj" fmla="val 50000"/>
                </a:avLst>
              </a:prstGeom>
              <a:solidFill>
                <a:schemeClr val="accent2">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53" name="组合 52"/>
              <p:cNvGrpSpPr/>
              <p:nvPr/>
            </p:nvGrpSpPr>
            <p:grpSpPr>
              <a:xfrm>
                <a:off x="2125039" y="1892141"/>
                <a:ext cx="666536" cy="666533"/>
                <a:chOff x="4961470" y="7196086"/>
                <a:chExt cx="410200" cy="410198"/>
              </a:xfrm>
            </p:grpSpPr>
            <p:sp>
              <p:nvSpPr>
                <p:cNvPr id="54" name="IconBackground2"/>
                <p:cNvSpPr/>
                <p:nvPr>
                  <p:custDataLst>
                    <p:tags r:id="rId18"/>
                  </p:custDataLst>
                </p:nvPr>
              </p:nvSpPr>
              <p:spPr>
                <a:xfrm>
                  <a:off x="4961470" y="7196086"/>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55" name="Icon2"/>
                <p:cNvSpPr/>
                <p:nvPr>
                  <p:custDataLst>
                    <p:tags r:id="rId19"/>
                  </p:custDataLst>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49" name="Bullet2"/>
            <p:cNvSpPr txBox="1"/>
            <p:nvPr>
              <p:custDataLst>
                <p:tags r:id="rId20"/>
              </p:custDataLst>
            </p:nvPr>
          </p:nvSpPr>
          <p:spPr>
            <a:xfrm>
              <a:off x="1275951" y="3763764"/>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计算</a:t>
              </a:r>
              <a:endPar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56" name="组合 55"/>
          <p:cNvGrpSpPr/>
          <p:nvPr>
            <p:custDataLst>
              <p:tags r:id="rId21"/>
            </p:custDataLst>
          </p:nvPr>
        </p:nvGrpSpPr>
        <p:grpSpPr>
          <a:xfrm>
            <a:off x="6783623" y="5535508"/>
            <a:ext cx="2890520" cy="678053"/>
            <a:chOff x="660400" y="5116397"/>
            <a:chExt cx="2890520" cy="678053"/>
          </a:xfrm>
        </p:grpSpPr>
        <p:grpSp>
          <p:nvGrpSpPr>
            <p:cNvPr id="57" name="组合 56"/>
            <p:cNvGrpSpPr/>
            <p:nvPr/>
          </p:nvGrpSpPr>
          <p:grpSpPr>
            <a:xfrm>
              <a:off x="660400" y="5116397"/>
              <a:ext cx="2890520" cy="678053"/>
              <a:chOff x="1964602" y="1769935"/>
              <a:chExt cx="3883326" cy="910943"/>
            </a:xfrm>
          </p:grpSpPr>
          <p:sp>
            <p:nvSpPr>
              <p:cNvPr id="61" name="ComponentBackground3"/>
              <p:cNvSpPr/>
              <p:nvPr>
                <p:custDataLst>
                  <p:tags r:id="rId22"/>
                </p:custDataLst>
              </p:nvPr>
            </p:nvSpPr>
            <p:spPr>
              <a:xfrm>
                <a:off x="1964602" y="1769935"/>
                <a:ext cx="3883326" cy="910943"/>
              </a:xfrm>
              <a:prstGeom prst="roundRect">
                <a:avLst>
                  <a:gd name="adj" fmla="val 50000"/>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62" name="组合 61"/>
              <p:cNvGrpSpPr/>
              <p:nvPr/>
            </p:nvGrpSpPr>
            <p:grpSpPr>
              <a:xfrm>
                <a:off x="2125039" y="1892141"/>
                <a:ext cx="666536" cy="666533"/>
                <a:chOff x="4961470" y="7196086"/>
                <a:chExt cx="410200" cy="410198"/>
              </a:xfrm>
            </p:grpSpPr>
            <p:sp>
              <p:nvSpPr>
                <p:cNvPr id="63" name="IconBackground3"/>
                <p:cNvSpPr/>
                <p:nvPr>
                  <p:custDataLst>
                    <p:tags r:id="rId23"/>
                  </p:custDataLst>
                </p:nvPr>
              </p:nvSpPr>
              <p:spPr>
                <a:xfrm>
                  <a:off x="4961470" y="7196086"/>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64" name="Icon3"/>
                <p:cNvSpPr/>
                <p:nvPr>
                  <p:custDataLst>
                    <p:tags r:id="rId24"/>
                  </p:custDataLst>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58" name="Bullet3"/>
            <p:cNvSpPr txBox="1"/>
            <p:nvPr>
              <p:custDataLst>
                <p:tags r:id="rId25"/>
              </p:custDataLst>
            </p:nvPr>
          </p:nvSpPr>
          <p:spPr>
            <a:xfrm>
              <a:off x="1275951" y="5274773"/>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常用方法与</a:t>
              </a: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统计</a:t>
              </a:r>
              <a:endPar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pic>
        <p:nvPicPr>
          <p:cNvPr id="44" name="图片 43"/>
          <p:cNvPicPr>
            <a:picLocks noChangeAspect="1"/>
          </p:cNvPicPr>
          <p:nvPr/>
        </p:nvPicPr>
        <p:blipFill>
          <a:blip r:embed="rId26"/>
          <a:stretch>
            <a:fillRect/>
          </a:stretch>
        </p:blipFill>
        <p:spPr>
          <a:xfrm>
            <a:off x="1670685" y="2555240"/>
            <a:ext cx="4154805" cy="365823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4183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en-US" altLang="zh-CN" sz="2400" b="1" dirty="0">
                <a:solidFill>
                  <a:srgbClr val="177360"/>
                </a:solidFill>
                <a:sym typeface="Arial" panose="020B0604020202090204" pitchFamily="34" charset="0"/>
              </a:rPr>
              <a:t>Series</a:t>
            </a:r>
            <a:r>
              <a:rPr lang="zh-CN" altLang="en-US" sz="2400" b="1" dirty="0">
                <a:solidFill>
                  <a:srgbClr val="177360"/>
                </a:solidFill>
                <a:sym typeface="Arial" panose="020B0604020202090204" pitchFamily="34" charset="0"/>
              </a:rPr>
              <a:t>的</a:t>
            </a:r>
            <a:r>
              <a:rPr lang="zh-CN" altLang="en-US" sz="2400" b="1" dirty="0">
                <a:solidFill>
                  <a:srgbClr val="177360"/>
                </a:solidFill>
                <a:sym typeface="Arial" panose="020B0604020202090204" pitchFamily="34" charset="0"/>
              </a:rPr>
              <a:t>属性</a:t>
            </a:r>
            <a:endParaRPr lang="zh-CN" altLang="en-US" sz="2400" b="1" dirty="0">
              <a:solidFill>
                <a:srgbClr val="177360"/>
              </a:solidFill>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1"/>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sym typeface="+mn-ea"/>
                </a:rPr>
                <a:t>3.2 </a:t>
              </a:r>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sym typeface="+mn-ea"/>
                </a:rPr>
                <a:t>Series</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aphicFrame>
        <p:nvGraphicFramePr>
          <p:cNvPr id="7" name="表格 6"/>
          <p:cNvGraphicFramePr/>
          <p:nvPr>
            <p:custDataLst>
              <p:tags r:id="rId1"/>
            </p:custDataLst>
          </p:nvPr>
        </p:nvGraphicFramePr>
        <p:xfrm>
          <a:off x="1664335" y="2541905"/>
          <a:ext cx="9151620" cy="3901440"/>
        </p:xfrm>
        <a:graphic>
          <a:graphicData uri="http://schemas.openxmlformats.org/drawingml/2006/table">
            <a:tbl>
              <a:tblPr>
                <a:tableStyleId>{ED083AE6-46FA-4A59-8FB0-9F97EB10719F}</a:tableStyleId>
              </a:tblPr>
              <a:tblGrid>
                <a:gridCol w="2176145"/>
                <a:gridCol w="2399665"/>
                <a:gridCol w="1246505"/>
                <a:gridCol w="3329305"/>
              </a:tblGrid>
              <a:tr h="487680">
                <a:tc>
                  <a:txBody>
                    <a:bodyPr/>
                    <a:p>
                      <a:pPr algn="ctr" fontAlgn="t">
                        <a:buClrTx/>
                        <a:buSzTx/>
                        <a:buFontTx/>
                      </a:pPr>
                      <a:r>
                        <a:rPr lang="zh-CN" altLang="en-US" sz="1800"/>
                        <a:t>属性</a:t>
                      </a:r>
                      <a:endParaRPr lang="zh-CN" altLang="en-US" sz="1800"/>
                    </a:p>
                  </a:txBody>
                  <a:tcPr marL="101917" marR="101917" marT="101917" marB="101917" anchor="ctr" anchorCtr="0"/>
                </a:tc>
                <a:tc>
                  <a:txBody>
                    <a:bodyPr/>
                    <a:p>
                      <a:pPr algn="ctr" fontAlgn="t">
                        <a:buClrTx/>
                        <a:buSzTx/>
                        <a:buFontTx/>
                      </a:pPr>
                      <a:r>
                        <a:rPr lang="zh-CN" altLang="en-US" sz="1800"/>
                        <a:t>说明</a:t>
                      </a:r>
                      <a:endParaRPr lang="zh-CN" altLang="en-US" sz="1800"/>
                    </a:p>
                  </a:txBody>
                  <a:tcPr marL="101917" marR="101917" marT="101917" marB="101917" anchor="ctr" anchorCtr="0"/>
                </a:tc>
                <a:tc>
                  <a:txBody>
                    <a:bodyPr/>
                    <a:p>
                      <a:pPr algn="ctr" fontAlgn="t">
                        <a:buClrTx/>
                        <a:buSzTx/>
                        <a:buFontTx/>
                      </a:pPr>
                      <a:r>
                        <a:rPr lang="zh-CN" altLang="en-US" sz="1800"/>
                        <a:t>属性</a:t>
                      </a:r>
                      <a:endParaRPr lang="zh-CN" altLang="en-US" sz="1800"/>
                    </a:p>
                  </a:txBody>
                  <a:tcPr marL="101917" marR="101917" marT="101917" marB="101917" anchor="ctr" anchorCtr="0"/>
                </a:tc>
                <a:tc>
                  <a:txBody>
                    <a:bodyPr/>
                    <a:p>
                      <a:pPr algn="ctr" fontAlgn="t">
                        <a:buClrTx/>
                        <a:buSzTx/>
                        <a:buFontTx/>
                      </a:pPr>
                      <a:r>
                        <a:rPr lang="zh-CN" altLang="en-US" sz="1800"/>
                        <a:t>说明</a:t>
                      </a:r>
                      <a:endParaRPr lang="zh-CN" altLang="en-US" sz="1800"/>
                    </a:p>
                  </a:txBody>
                  <a:tcPr marL="101917" marR="101917" marT="101917" marB="101917" anchor="ctr" anchorCtr="0"/>
                </a:tc>
              </a:tr>
              <a:tr h="487680">
                <a:tc>
                  <a:txBody>
                    <a:bodyPr/>
                    <a:p>
                      <a:pPr algn="ctr" fontAlgn="t">
                        <a:buClrTx/>
                        <a:buSzTx/>
                        <a:buFontTx/>
                      </a:pPr>
                      <a:r>
                        <a:rPr lang="zh-CN" altLang="en-US" sz="1800"/>
                        <a:t>index</a:t>
                      </a:r>
                      <a:endParaRPr lang="zh-CN" altLang="en-US" sz="1800"/>
                    </a:p>
                  </a:txBody>
                  <a:tcPr marL="101917" marR="101917" marT="101917" marB="101917" anchor="ctr" anchorCtr="0"/>
                </a:tc>
                <a:tc>
                  <a:txBody>
                    <a:bodyPr/>
                    <a:p>
                      <a:pPr algn="ctr" fontAlgn="t">
                        <a:buClrTx/>
                        <a:buSzTx/>
                        <a:buFontTx/>
                      </a:pPr>
                      <a:r>
                        <a:rPr lang="zh-CN" altLang="en-US" sz="1800"/>
                        <a:t>Series的索引对象</a:t>
                      </a:r>
                      <a:endParaRPr lang="zh-CN" altLang="en-US" sz="1800"/>
                    </a:p>
                  </a:txBody>
                  <a:tcPr marL="101917" marR="101917" marT="101917" marB="101917" anchor="ctr" anchorCtr="0"/>
                </a:tc>
                <a:tc>
                  <a:txBody>
                    <a:bodyPr/>
                    <a:p>
                      <a:pPr algn="ctr" fontAlgn="t">
                        <a:buClrTx/>
                        <a:buSzTx/>
                        <a:buFontTx/>
                      </a:pPr>
                      <a:r>
                        <a:rPr lang="zh-CN" altLang="en-US" sz="1800"/>
                        <a:t>loc[]</a:t>
                      </a:r>
                      <a:endParaRPr lang="zh-CN" altLang="en-US" sz="1800"/>
                    </a:p>
                  </a:txBody>
                  <a:tcPr marL="101917" marR="101917" marT="101917" marB="101917" anchor="ctr" anchorCtr="0"/>
                </a:tc>
                <a:tc>
                  <a:txBody>
                    <a:bodyPr/>
                    <a:p>
                      <a:pPr algn="ctr" fontAlgn="t">
                        <a:buClrTx/>
                        <a:buSzTx/>
                        <a:buFontTx/>
                      </a:pPr>
                      <a:r>
                        <a:rPr lang="zh-CN" altLang="en-US" sz="1800"/>
                        <a:t>显式索引，按标签索引或切片</a:t>
                      </a:r>
                      <a:endParaRPr lang="zh-CN" altLang="en-US" sz="1800"/>
                    </a:p>
                  </a:txBody>
                  <a:tcPr marL="101917" marR="101917" marT="101917" marB="101917" anchor="ctr" anchorCtr="0"/>
                </a:tc>
              </a:tr>
              <a:tr h="487680">
                <a:tc>
                  <a:txBody>
                    <a:bodyPr/>
                    <a:p>
                      <a:pPr algn="ctr" fontAlgn="t">
                        <a:buClrTx/>
                        <a:buSzTx/>
                        <a:buFontTx/>
                      </a:pPr>
                      <a:r>
                        <a:rPr lang="zh-CN" altLang="en-US" sz="1800"/>
                        <a:t>values</a:t>
                      </a:r>
                      <a:endParaRPr lang="zh-CN" altLang="en-US" sz="1800"/>
                    </a:p>
                  </a:txBody>
                  <a:tcPr marL="101917" marR="101917" marT="101917" marB="101917" anchor="ctr" anchorCtr="0"/>
                </a:tc>
                <a:tc>
                  <a:txBody>
                    <a:bodyPr/>
                    <a:p>
                      <a:pPr algn="ctr" fontAlgn="t">
                        <a:buClrTx/>
                        <a:buSzTx/>
                        <a:buFontTx/>
                      </a:pPr>
                      <a:r>
                        <a:rPr lang="zh-CN" altLang="en-US" sz="1800"/>
                        <a:t>Series的值</a:t>
                      </a:r>
                      <a:endParaRPr lang="zh-CN" altLang="en-US" sz="1800"/>
                    </a:p>
                  </a:txBody>
                  <a:tcPr marL="101917" marR="101917" marT="101917" marB="101917" anchor="ctr" anchorCtr="0"/>
                </a:tc>
                <a:tc>
                  <a:txBody>
                    <a:bodyPr/>
                    <a:p>
                      <a:pPr algn="ctr" fontAlgn="t">
                        <a:buClrTx/>
                        <a:buSzTx/>
                        <a:buFontTx/>
                      </a:pPr>
                      <a:r>
                        <a:rPr lang="zh-CN" altLang="en-US" sz="1800"/>
                        <a:t>iloc[]</a:t>
                      </a:r>
                      <a:endParaRPr lang="zh-CN" altLang="en-US" sz="1800"/>
                    </a:p>
                  </a:txBody>
                  <a:tcPr marL="101917" marR="101917" marT="101917" marB="101917" anchor="ctr" anchorCtr="0"/>
                </a:tc>
                <a:tc>
                  <a:txBody>
                    <a:bodyPr/>
                    <a:p>
                      <a:pPr algn="ctr" fontAlgn="t">
                        <a:buClrTx/>
                        <a:buSzTx/>
                        <a:buFontTx/>
                      </a:pPr>
                      <a:r>
                        <a:rPr lang="zh-CN" altLang="en-US" sz="1800"/>
                        <a:t>隐式索引，按位置索引或切片</a:t>
                      </a:r>
                      <a:endParaRPr lang="zh-CN" altLang="en-US" sz="1800"/>
                    </a:p>
                  </a:txBody>
                  <a:tcPr marL="101917" marR="101917" marT="101917" marB="101917" anchor="ctr" anchorCtr="0"/>
                </a:tc>
              </a:tr>
              <a:tr h="487680">
                <a:tc>
                  <a:txBody>
                    <a:bodyPr/>
                    <a:p>
                      <a:pPr algn="ctr" fontAlgn="t">
                        <a:buClrTx/>
                        <a:buSzTx/>
                        <a:buFontTx/>
                      </a:pPr>
                      <a:r>
                        <a:rPr lang="zh-CN" altLang="en-US" sz="1800"/>
                        <a:t>dtype或dtypes</a:t>
                      </a:r>
                      <a:endParaRPr lang="zh-CN" altLang="en-US" sz="1800"/>
                    </a:p>
                  </a:txBody>
                  <a:tcPr marL="101917" marR="101917" marT="101917" marB="101917" anchor="ctr" anchorCtr="0"/>
                </a:tc>
                <a:tc>
                  <a:txBody>
                    <a:bodyPr/>
                    <a:p>
                      <a:pPr algn="ctr" fontAlgn="t">
                        <a:buClrTx/>
                        <a:buSzTx/>
                        <a:buFontTx/>
                      </a:pPr>
                      <a:r>
                        <a:rPr lang="zh-CN" altLang="en-US" sz="1800"/>
                        <a:t>Series的元素类型</a:t>
                      </a:r>
                      <a:endParaRPr lang="zh-CN" altLang="en-US" sz="1800"/>
                    </a:p>
                  </a:txBody>
                  <a:tcPr marL="101917" marR="101917" marT="101917" marB="101917" anchor="ctr" anchorCtr="0"/>
                </a:tc>
                <a:tc>
                  <a:txBody>
                    <a:bodyPr/>
                    <a:p>
                      <a:pPr algn="ctr" fontAlgn="t">
                        <a:buClrTx/>
                        <a:buSzTx/>
                        <a:buFontTx/>
                      </a:pPr>
                      <a:r>
                        <a:rPr lang="zh-CN" altLang="en-US" sz="1800"/>
                        <a:t>at[]</a:t>
                      </a:r>
                      <a:endParaRPr lang="zh-CN" altLang="en-US" sz="1800"/>
                    </a:p>
                  </a:txBody>
                  <a:tcPr marL="101917" marR="101917" marT="101917" marB="101917" anchor="ctr" anchorCtr="0"/>
                </a:tc>
                <a:tc>
                  <a:txBody>
                    <a:bodyPr/>
                    <a:p>
                      <a:pPr algn="ctr" fontAlgn="t">
                        <a:buClrTx/>
                        <a:buSzTx/>
                        <a:buFontTx/>
                      </a:pPr>
                      <a:r>
                        <a:rPr lang="zh-CN" altLang="en-US" sz="1800"/>
                        <a:t>使用标签访问单个元素</a:t>
                      </a:r>
                      <a:endParaRPr lang="zh-CN" altLang="en-US" sz="1800"/>
                    </a:p>
                  </a:txBody>
                  <a:tcPr marL="101917" marR="101917" marT="101917" marB="101917" anchor="ctr" anchorCtr="0"/>
                </a:tc>
              </a:tr>
              <a:tr h="487680">
                <a:tc>
                  <a:txBody>
                    <a:bodyPr/>
                    <a:p>
                      <a:pPr algn="ctr" fontAlgn="t">
                        <a:buClrTx/>
                        <a:buSzTx/>
                        <a:buFontTx/>
                      </a:pPr>
                      <a:r>
                        <a:rPr lang="zh-CN" altLang="en-US" sz="1800"/>
                        <a:t>shape</a:t>
                      </a:r>
                      <a:endParaRPr lang="zh-CN" altLang="en-US" sz="1800"/>
                    </a:p>
                  </a:txBody>
                  <a:tcPr marL="101917" marR="101917" marT="101917" marB="101917" anchor="ctr" anchorCtr="0"/>
                </a:tc>
                <a:tc>
                  <a:txBody>
                    <a:bodyPr/>
                    <a:p>
                      <a:pPr algn="ctr" fontAlgn="t">
                        <a:buClrTx/>
                        <a:buSzTx/>
                        <a:buFontTx/>
                      </a:pPr>
                      <a:r>
                        <a:rPr lang="zh-CN" altLang="en-US" sz="1800"/>
                        <a:t>Series的形状</a:t>
                      </a:r>
                      <a:endParaRPr lang="zh-CN" altLang="en-US" sz="1800"/>
                    </a:p>
                  </a:txBody>
                  <a:tcPr marL="101917" marR="101917" marT="101917" marB="101917" anchor="ctr" anchorCtr="0"/>
                </a:tc>
                <a:tc>
                  <a:txBody>
                    <a:bodyPr/>
                    <a:p>
                      <a:pPr algn="ctr" fontAlgn="t">
                        <a:buClrTx/>
                        <a:buSzTx/>
                        <a:buFontTx/>
                      </a:pPr>
                      <a:r>
                        <a:rPr lang="zh-CN" altLang="en-US" sz="1800"/>
                        <a:t>iat[]</a:t>
                      </a:r>
                      <a:endParaRPr lang="zh-CN" altLang="en-US" sz="1800"/>
                    </a:p>
                  </a:txBody>
                  <a:tcPr marL="101917" marR="101917" marT="101917" marB="101917" anchor="ctr" anchorCtr="0"/>
                </a:tc>
                <a:tc>
                  <a:txBody>
                    <a:bodyPr/>
                    <a:p>
                      <a:pPr algn="ctr" fontAlgn="t">
                        <a:buClrTx/>
                        <a:buSzTx/>
                        <a:buFontTx/>
                      </a:pPr>
                      <a:r>
                        <a:rPr lang="zh-CN" altLang="en-US" sz="1800"/>
                        <a:t>使用位置访问单个元素</a:t>
                      </a:r>
                      <a:endParaRPr lang="zh-CN" altLang="en-US" sz="1800"/>
                    </a:p>
                  </a:txBody>
                  <a:tcPr marL="101917" marR="101917" marT="101917" marB="101917" anchor="ctr" anchorCtr="0"/>
                </a:tc>
              </a:tr>
              <a:tr h="487680">
                <a:tc>
                  <a:txBody>
                    <a:bodyPr/>
                    <a:p>
                      <a:pPr algn="ctr" fontAlgn="t">
                        <a:buClrTx/>
                        <a:buSzTx/>
                        <a:buFontTx/>
                      </a:pPr>
                      <a:r>
                        <a:rPr lang="zh-CN" altLang="en-US" sz="1800"/>
                        <a:t>ndim</a:t>
                      </a:r>
                      <a:endParaRPr lang="zh-CN" altLang="en-US" sz="1800"/>
                    </a:p>
                  </a:txBody>
                  <a:tcPr marL="101917" marR="101917" marT="101917" marB="101917" anchor="ctr" anchorCtr="0"/>
                </a:tc>
                <a:tc>
                  <a:txBody>
                    <a:bodyPr/>
                    <a:p>
                      <a:pPr algn="ctr" fontAlgn="t">
                        <a:buClrTx/>
                        <a:buSzTx/>
                        <a:buFontTx/>
                      </a:pPr>
                      <a:r>
                        <a:rPr lang="zh-CN" altLang="en-US" sz="1800"/>
                        <a:t>Series的维度</a:t>
                      </a:r>
                      <a:endParaRPr lang="zh-CN" altLang="en-US" sz="1800"/>
                    </a:p>
                  </a:txBody>
                  <a:tcPr marL="101917" marR="101917" marT="101917" marB="101917" anchor="ctr" anchorCtr="0"/>
                </a:tc>
                <a:tc>
                  <a:txBody>
                    <a:bodyPr/>
                    <a:p>
                      <a:pPr algn="ctr" fontAlgn="t">
                        <a:buClrTx/>
                        <a:buSzTx/>
                        <a:buFontTx/>
                        <a:buNone/>
                      </a:pPr>
                      <a:endParaRPr lang="zh-CN" altLang="en-US" sz="1800"/>
                    </a:p>
                  </a:txBody>
                  <a:tcPr marL="101917" marR="101917" marT="101917" marB="101917" anchor="ctr" anchorCtr="0"/>
                </a:tc>
                <a:tc>
                  <a:txBody>
                    <a:bodyPr/>
                    <a:p>
                      <a:pPr algn="ctr" fontAlgn="t">
                        <a:buClrTx/>
                        <a:buSzTx/>
                        <a:buFontTx/>
                        <a:buNone/>
                      </a:pPr>
                      <a:endParaRPr lang="zh-CN" altLang="en-US" sz="1800"/>
                    </a:p>
                  </a:txBody>
                  <a:tcPr marL="101917" marR="101917" marT="101917" marB="101917" anchor="ctr" anchorCtr="0"/>
                </a:tc>
              </a:tr>
              <a:tr h="487680">
                <a:tc>
                  <a:txBody>
                    <a:bodyPr/>
                    <a:p>
                      <a:pPr algn="ctr" fontAlgn="t">
                        <a:buClrTx/>
                        <a:buSzTx/>
                        <a:buFontTx/>
                      </a:pPr>
                      <a:r>
                        <a:rPr lang="zh-CN" altLang="en-US" sz="1800"/>
                        <a:t>size</a:t>
                      </a:r>
                      <a:endParaRPr lang="zh-CN" altLang="en-US" sz="1800"/>
                    </a:p>
                  </a:txBody>
                  <a:tcPr marL="101917" marR="101917" marT="101917" marB="101917" anchor="ctr" anchorCtr="0"/>
                </a:tc>
                <a:tc>
                  <a:txBody>
                    <a:bodyPr/>
                    <a:p>
                      <a:pPr algn="ctr" fontAlgn="t">
                        <a:buClrTx/>
                        <a:buSzTx/>
                        <a:buFontTx/>
                      </a:pPr>
                      <a:r>
                        <a:rPr lang="zh-CN" altLang="en-US" sz="1800"/>
                        <a:t>Series的元素个数</a:t>
                      </a:r>
                      <a:endParaRPr lang="zh-CN" altLang="en-US" sz="1800"/>
                    </a:p>
                  </a:txBody>
                  <a:tcPr marL="101917" marR="101917" marT="101917" marB="101917" anchor="ctr" anchorCtr="0"/>
                </a:tc>
                <a:tc>
                  <a:txBody>
                    <a:bodyPr/>
                    <a:p>
                      <a:pPr algn="ctr" fontAlgn="t">
                        <a:buClrTx/>
                        <a:buSzTx/>
                        <a:buFontTx/>
                        <a:buNone/>
                      </a:pPr>
                      <a:endParaRPr lang="zh-CN" altLang="en-US" sz="1800"/>
                    </a:p>
                  </a:txBody>
                  <a:tcPr marL="101917" marR="101917" marT="101917" marB="101917" anchor="ctr" anchorCtr="0"/>
                </a:tc>
                <a:tc>
                  <a:txBody>
                    <a:bodyPr/>
                    <a:p>
                      <a:pPr algn="ctr" fontAlgn="t">
                        <a:buClrTx/>
                        <a:buSzTx/>
                        <a:buFontTx/>
                        <a:buNone/>
                      </a:pPr>
                      <a:endParaRPr lang="zh-CN" altLang="en-US" sz="1800"/>
                    </a:p>
                  </a:txBody>
                  <a:tcPr marL="101917" marR="101917" marT="101917" marB="101917" anchor="ctr" anchorCtr="0"/>
                </a:tc>
              </a:tr>
              <a:tr h="487680">
                <a:tc>
                  <a:txBody>
                    <a:bodyPr/>
                    <a:p>
                      <a:pPr algn="ctr" fontAlgn="t">
                        <a:buClrTx/>
                        <a:buSzTx/>
                        <a:buFontTx/>
                      </a:pPr>
                      <a:r>
                        <a:rPr lang="zh-CN" altLang="en-US" sz="1800"/>
                        <a:t>name</a:t>
                      </a:r>
                      <a:endParaRPr lang="zh-CN" altLang="en-US" sz="1800"/>
                    </a:p>
                  </a:txBody>
                  <a:tcPr marL="101917" marR="101917" marT="101917" marB="101917" anchor="ctr" anchorCtr="0"/>
                </a:tc>
                <a:tc>
                  <a:txBody>
                    <a:bodyPr/>
                    <a:p>
                      <a:pPr algn="ctr" fontAlgn="t">
                        <a:buClrTx/>
                        <a:buSzTx/>
                        <a:buFontTx/>
                      </a:pPr>
                      <a:r>
                        <a:rPr lang="zh-CN" altLang="en-US" sz="1800"/>
                        <a:t>Series的名称</a:t>
                      </a:r>
                      <a:endParaRPr lang="zh-CN" altLang="en-US" sz="1800"/>
                    </a:p>
                  </a:txBody>
                  <a:tcPr marL="101917" marR="101917" marT="101917" marB="101917" anchor="ctr" anchorCtr="0"/>
                </a:tc>
                <a:tc>
                  <a:txBody>
                    <a:bodyPr/>
                    <a:p>
                      <a:pPr algn="ctr" fontAlgn="t">
                        <a:buClrTx/>
                        <a:buSzTx/>
                        <a:buFontTx/>
                        <a:buNone/>
                      </a:pPr>
                      <a:endParaRPr lang="zh-CN" altLang="en-US" sz="1800"/>
                    </a:p>
                  </a:txBody>
                  <a:tcPr marL="101917" marR="101917" marT="101917" marB="101917" anchor="ctr" anchorCtr="0"/>
                </a:tc>
                <a:tc>
                  <a:txBody>
                    <a:bodyPr/>
                    <a:p>
                      <a:pPr algn="ctr" fontAlgn="t">
                        <a:buClrTx/>
                        <a:buSzTx/>
                        <a:buFontTx/>
                        <a:buNone/>
                      </a:pPr>
                      <a:endParaRPr lang="zh-CN" altLang="en-US" sz="1800"/>
                    </a:p>
                  </a:txBody>
                  <a:tcPr marL="101917" marR="101917" marT="101917" marB="101917" anchor="ctr" anchorCtr="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58a30699-5581-48bb-9b02-5b1ac2499604.source.3.zh-Hans.pptx"/>
          <p:cNvGrpSpPr/>
          <p:nvPr/>
        </p:nvGrpSpPr>
        <p:grpSpPr>
          <a:xfrm>
            <a:off x="777055" y="1717316"/>
            <a:ext cx="10858501" cy="3105378"/>
            <a:chOff x="660399" y="1130300"/>
            <a:chExt cx="10858501" cy="5003801"/>
          </a:xfrm>
        </p:grpSpPr>
        <p:grpSp>
          <p:nvGrpSpPr>
            <p:cNvPr id="40" name="组合 39"/>
            <p:cNvGrpSpPr/>
            <p:nvPr/>
          </p:nvGrpSpPr>
          <p:grpSpPr>
            <a:xfrm>
              <a:off x="660399" y="2017487"/>
              <a:ext cx="10858501" cy="4116614"/>
              <a:chOff x="660399" y="2017487"/>
              <a:chExt cx="10858501" cy="4116614"/>
            </a:xfrm>
          </p:grpSpPr>
          <p:grpSp>
            <p:nvGrpSpPr>
              <p:cNvPr id="42" name="组合 1"/>
              <p:cNvGrpSpPr/>
              <p:nvPr/>
            </p:nvGrpSpPr>
            <p:grpSpPr>
              <a:xfrm>
                <a:off x="660399" y="2017487"/>
                <a:ext cx="3433387" cy="4116614"/>
                <a:chOff x="660400" y="2678647"/>
                <a:chExt cx="1693132" cy="3455453"/>
              </a:xfrm>
            </p:grpSpPr>
            <p:cxnSp>
              <p:nvCxnSpPr>
                <p:cNvPr id="63" name="直接连接符 62"/>
                <p:cNvCxnSpPr/>
                <p:nvPr/>
              </p:nvCxnSpPr>
              <p:spPr>
                <a:xfrm>
                  <a:off x="660400" y="2678647"/>
                  <a:ext cx="0" cy="3455453"/>
                </a:xfrm>
                <a:prstGeom prst="line">
                  <a:avLst/>
                </a:prstGeom>
                <a:noFill/>
                <a:ln w="6350">
                  <a:solidFill>
                    <a:schemeClr val="tx1">
                      <a:alpha val="50000"/>
                    </a:schemeClr>
                  </a:solidFill>
                </a:ln>
                <a:effectLst/>
              </p:spPr>
              <p:style>
                <a:lnRef idx="2">
                  <a:schemeClr val="accent1">
                    <a:shade val="15000"/>
                  </a:schemeClr>
                </a:lnRef>
                <a:fillRef idx="1">
                  <a:schemeClr val="accent1"/>
                </a:fillRef>
                <a:effectRef idx="0">
                  <a:schemeClr val="accent1"/>
                </a:effectRef>
                <a:fontRef idx="minor">
                  <a:schemeClr val="lt1"/>
                </a:fontRef>
              </p:style>
            </p:cxnSp>
            <p:grpSp>
              <p:nvGrpSpPr>
                <p:cNvPr id="71" name="组合 70"/>
                <p:cNvGrpSpPr/>
                <p:nvPr/>
              </p:nvGrpSpPr>
              <p:grpSpPr>
                <a:xfrm>
                  <a:off x="709611" y="2740437"/>
                  <a:ext cx="1643921" cy="3393661"/>
                  <a:chOff x="812645" y="2740437"/>
                  <a:chExt cx="1554191" cy="3393661"/>
                </a:xfrm>
              </p:grpSpPr>
              <p:sp>
                <p:nvSpPr>
                  <p:cNvPr id="80" name="Number1"/>
                  <p:cNvSpPr txBox="1"/>
                  <p:nvPr/>
                </p:nvSpPr>
                <p:spPr>
                  <a:xfrm>
                    <a:off x="812648" y="2740437"/>
                    <a:ext cx="578970" cy="645863"/>
                  </a:xfrm>
                  <a:prstGeom prst="rect">
                    <a:avLst/>
                  </a:prstGeom>
                  <a:noFill/>
                  <a:ln>
                    <a:noFill/>
                  </a:ln>
                </p:spPr>
                <p:txBody>
                  <a:bodyPr wrap="none" lIns="91440" tIns="45720" rIns="91440" bIns="45720" anchor="ctr" anchorCtr="0">
                    <a:normAutofit fontScale="70000" lnSpcReduction="20000"/>
                  </a:bodyPr>
                  <a:lstStyle/>
                  <a:p>
                    <a:pPr marL="0" marR="0" lvl="0" indent="0" defTabSz="913765" rtl="0" eaLnBrk="1" fontAlgn="auto" latinLnBrk="0" hangingPunct="1">
                      <a:spcBef>
                        <a:spcPts val="0"/>
                      </a:spcBef>
                      <a:spcAft>
                        <a:spcPts val="0"/>
                      </a:spcAft>
                      <a:buClrTx/>
                      <a:buSzPct val="25000"/>
                      <a:buFontTx/>
                      <a:buNone/>
                      <a:defRPr/>
                    </a:pPr>
                    <a:r>
                      <a:rPr kumimoji="0" lang="en-US" altLang="zh-CN" sz="4400" i="0" u="none" strike="noStrike" kern="1200" cap="none" spc="0" normalizeH="0" baseline="0" noProof="0" dirty="0">
                        <a:ln>
                          <a:noFill/>
                        </a:ln>
                        <a:solidFill>
                          <a:schemeClr val="accent1"/>
                        </a:solidFill>
                        <a:effectLst/>
                        <a:uLnTx/>
                        <a:uFillTx/>
                        <a:cs typeface="+mn-ea"/>
                        <a:sym typeface="+mn-lt"/>
                      </a:rPr>
                      <a:t>1</a:t>
                    </a:r>
                    <a:endParaRPr kumimoji="0" lang="en-US" altLang="zh-CN" sz="4400" i="0" u="none" strike="noStrike" kern="1200" cap="none" spc="0" normalizeH="0" baseline="0" noProof="0" dirty="0">
                      <a:ln>
                        <a:noFill/>
                      </a:ln>
                      <a:solidFill>
                        <a:schemeClr val="accent1"/>
                      </a:solidFill>
                      <a:effectLst/>
                      <a:uLnTx/>
                      <a:uFillTx/>
                      <a:cs typeface="+mn-ea"/>
                      <a:sym typeface="+mn-lt"/>
                    </a:endParaRPr>
                  </a:p>
                </p:txBody>
              </p:sp>
              <p:sp>
                <p:nvSpPr>
                  <p:cNvPr id="81" name="Text1"/>
                  <p:cNvSpPr/>
                  <p:nvPr/>
                </p:nvSpPr>
                <p:spPr>
                  <a:xfrm flipH="1">
                    <a:off x="812645" y="4102837"/>
                    <a:ext cx="1554190" cy="2031261"/>
                  </a:xfrm>
                  <a:prstGeom prst="rect">
                    <a:avLst/>
                  </a:prstGeom>
                  <a:ln>
                    <a:noFill/>
                  </a:ln>
                </p:spPr>
                <p:txBody>
                  <a:bodyPr wrap="square" lIns="91440" tIns="45720" rIns="91440" bIns="45720" anchor="t">
                    <a:normAutofit/>
                  </a:bodyPr>
                  <a:lstStyle/>
                  <a:p>
                    <a:pPr algn="l"/>
                    <a:r>
                      <a:rPr lang="zh-CN" altLang="en-US" sz="1200" dirty="0">
                        <a:effectLst/>
                      </a:rPr>
                      <a:t>高性能数值计算（矩阵</a:t>
                    </a:r>
                    <a:r>
                      <a:rPr lang="en-US" altLang="zh-CN" sz="1200" dirty="0">
                        <a:effectLst/>
                      </a:rPr>
                      <a:t>/</a:t>
                    </a:r>
                    <a:r>
                      <a:rPr lang="zh-CN" altLang="en-US" sz="1200" dirty="0">
                        <a:effectLst/>
                      </a:rPr>
                      <a:t>向量）</a:t>
                    </a:r>
                    <a:endParaRPr lang="en-US" altLang="zh-CN" sz="1200" dirty="0">
                      <a:effectLst/>
                    </a:endParaRPr>
                  </a:p>
                  <a:p>
                    <a:r>
                      <a:rPr lang="zh-CN" altLang="en-US" sz="1200" dirty="0">
                        <a:effectLst/>
                      </a:rPr>
                      <a:t>数据的</a:t>
                    </a:r>
                    <a:r>
                      <a:rPr lang="en-US" altLang="zh-CN" sz="1200" dirty="0">
                        <a:effectLst/>
                      </a:rPr>
                      <a:t>"</a:t>
                    </a:r>
                    <a:r>
                      <a:rPr lang="zh-CN" altLang="en-US" sz="1200" dirty="0">
                        <a:effectLst/>
                      </a:rPr>
                      <a:t>发动机</a:t>
                    </a:r>
                    <a:r>
                      <a:rPr lang="en-US" altLang="zh-CN" sz="1200" dirty="0">
                        <a:effectLst/>
                      </a:rPr>
                      <a:t>"</a:t>
                    </a:r>
                    <a:endParaRPr lang="en-US" altLang="zh-CN" sz="1200" dirty="0">
                      <a:effectLst/>
                    </a:endParaRPr>
                  </a:p>
                  <a:p>
                    <a:pPr algn="l"/>
                    <a:endParaRPr lang="zh-CN" altLang="en-US" sz="1200" dirty="0">
                      <a:effectLst/>
                    </a:endParaRPr>
                  </a:p>
                </p:txBody>
              </p:sp>
              <p:sp>
                <p:nvSpPr>
                  <p:cNvPr id="82" name="Bullet1"/>
                  <p:cNvSpPr txBox="1"/>
                  <p:nvPr/>
                </p:nvSpPr>
                <p:spPr>
                  <a:xfrm>
                    <a:off x="812652" y="3448088"/>
                    <a:ext cx="1554184" cy="654749"/>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en-US" altLang="zh-CN" b="1" i="0" u="none" strike="noStrike" kern="1200" cap="none" spc="0" normalizeH="0" baseline="0" noProof="0" dirty="0" err="1">
                        <a:ln>
                          <a:noFill/>
                        </a:ln>
                        <a:effectLst/>
                        <a:uLnTx/>
                        <a:uFillTx/>
                        <a:cs typeface="+mn-ea"/>
                        <a:sym typeface="+mn-lt"/>
                      </a:rPr>
                      <a:t>Numpy</a:t>
                    </a:r>
                    <a:endParaRPr lang="en-US" dirty="0"/>
                  </a:p>
                </p:txBody>
              </p:sp>
            </p:grpSp>
          </p:grpSp>
          <p:grpSp>
            <p:nvGrpSpPr>
              <p:cNvPr id="43" name="组合 42"/>
              <p:cNvGrpSpPr/>
              <p:nvPr/>
            </p:nvGrpSpPr>
            <p:grpSpPr>
              <a:xfrm>
                <a:off x="4372956" y="2017487"/>
                <a:ext cx="3433387" cy="4116614"/>
                <a:chOff x="660400" y="2678647"/>
                <a:chExt cx="1693132" cy="3455453"/>
              </a:xfrm>
            </p:grpSpPr>
            <p:cxnSp>
              <p:nvCxnSpPr>
                <p:cNvPr id="51" name="直接连接符 50"/>
                <p:cNvCxnSpPr/>
                <p:nvPr/>
              </p:nvCxnSpPr>
              <p:spPr>
                <a:xfrm>
                  <a:off x="660400" y="2678647"/>
                  <a:ext cx="0" cy="3455453"/>
                </a:xfrm>
                <a:prstGeom prst="line">
                  <a:avLst/>
                </a:prstGeom>
                <a:noFill/>
                <a:ln w="6350">
                  <a:solidFill>
                    <a:schemeClr val="tx1">
                      <a:alpha val="50000"/>
                    </a:schemeClr>
                  </a:solidFill>
                </a:ln>
                <a:effectLst/>
              </p:spPr>
              <p:style>
                <a:lnRef idx="2">
                  <a:schemeClr val="accent1">
                    <a:shade val="15000"/>
                  </a:schemeClr>
                </a:lnRef>
                <a:fillRef idx="1">
                  <a:schemeClr val="accent1"/>
                </a:fillRef>
                <a:effectRef idx="0">
                  <a:schemeClr val="accent1"/>
                </a:effectRef>
                <a:fontRef idx="minor">
                  <a:schemeClr val="lt1"/>
                </a:fontRef>
              </p:style>
            </p:cxnSp>
            <p:grpSp>
              <p:nvGrpSpPr>
                <p:cNvPr id="52" name="组合 51"/>
                <p:cNvGrpSpPr/>
                <p:nvPr/>
              </p:nvGrpSpPr>
              <p:grpSpPr>
                <a:xfrm>
                  <a:off x="709611" y="2740437"/>
                  <a:ext cx="1643921" cy="3393661"/>
                  <a:chOff x="812645" y="2740437"/>
                  <a:chExt cx="1554191" cy="3393661"/>
                </a:xfrm>
              </p:grpSpPr>
              <p:sp>
                <p:nvSpPr>
                  <p:cNvPr id="53" name="Number2"/>
                  <p:cNvSpPr txBox="1"/>
                  <p:nvPr/>
                </p:nvSpPr>
                <p:spPr>
                  <a:xfrm>
                    <a:off x="812648" y="2740437"/>
                    <a:ext cx="578970" cy="645863"/>
                  </a:xfrm>
                  <a:prstGeom prst="rect">
                    <a:avLst/>
                  </a:prstGeom>
                  <a:noFill/>
                  <a:ln>
                    <a:noFill/>
                  </a:ln>
                </p:spPr>
                <p:txBody>
                  <a:bodyPr wrap="none" lIns="91440" tIns="45720" rIns="91440" bIns="45720" anchor="ctr" anchorCtr="0">
                    <a:normAutofit fontScale="70000" lnSpcReduction="20000"/>
                  </a:bodyPr>
                  <a:lstStyle/>
                  <a:p>
                    <a:pPr marL="0" marR="0" lvl="0" indent="0" defTabSz="913765" rtl="0" eaLnBrk="1" fontAlgn="auto" latinLnBrk="0" hangingPunct="1">
                      <a:spcBef>
                        <a:spcPts val="0"/>
                      </a:spcBef>
                      <a:spcAft>
                        <a:spcPts val="0"/>
                      </a:spcAft>
                      <a:buClrTx/>
                      <a:buSzPct val="25000"/>
                      <a:buFontTx/>
                      <a:buNone/>
                      <a:defRPr/>
                    </a:pPr>
                    <a:r>
                      <a:rPr kumimoji="0" lang="en-US" altLang="zh-CN" sz="4400" i="0" u="none" strike="noStrike" kern="1200" cap="none" spc="0" normalizeH="0" baseline="0" noProof="0" dirty="0">
                        <a:ln>
                          <a:noFill/>
                        </a:ln>
                        <a:solidFill>
                          <a:schemeClr val="accent1"/>
                        </a:solidFill>
                        <a:effectLst/>
                        <a:uLnTx/>
                        <a:uFillTx/>
                        <a:cs typeface="+mn-ea"/>
                        <a:sym typeface="+mn-lt"/>
                      </a:rPr>
                      <a:t>2</a:t>
                    </a:r>
                    <a:endParaRPr kumimoji="0" lang="en-US" altLang="zh-CN" sz="4400" i="0" u="none" strike="noStrike" kern="1200" cap="none" spc="0" normalizeH="0" baseline="0" noProof="0" dirty="0">
                      <a:ln>
                        <a:noFill/>
                      </a:ln>
                      <a:solidFill>
                        <a:schemeClr val="accent1"/>
                      </a:solidFill>
                      <a:effectLst/>
                      <a:uLnTx/>
                      <a:uFillTx/>
                      <a:cs typeface="+mn-ea"/>
                      <a:sym typeface="+mn-lt"/>
                    </a:endParaRPr>
                  </a:p>
                </p:txBody>
              </p:sp>
              <p:sp>
                <p:nvSpPr>
                  <p:cNvPr id="54" name="Text2"/>
                  <p:cNvSpPr/>
                  <p:nvPr/>
                </p:nvSpPr>
                <p:spPr>
                  <a:xfrm flipH="1">
                    <a:off x="812645" y="4102837"/>
                    <a:ext cx="1554190" cy="2031261"/>
                  </a:xfrm>
                  <a:prstGeom prst="rect">
                    <a:avLst/>
                  </a:prstGeom>
                  <a:ln>
                    <a:noFill/>
                  </a:ln>
                </p:spPr>
                <p:txBody>
                  <a:bodyPr wrap="square" lIns="91440" tIns="45720" rIns="91440" bIns="45720" anchor="t">
                    <a:normAutofit/>
                  </a:bodyPr>
                  <a:lstStyle/>
                  <a:p>
                    <a:pPr algn="l"/>
                    <a:r>
                      <a:rPr lang="zh-CN" altLang="en-US" sz="1200" dirty="0">
                        <a:effectLst/>
                      </a:rPr>
                      <a:t>表格数据处理（类似高级</a:t>
                    </a:r>
                    <a:r>
                      <a:rPr lang="en-US" altLang="zh-CN" sz="1200" dirty="0">
                        <a:effectLst/>
                      </a:rPr>
                      <a:t>Excel</a:t>
                    </a:r>
                    <a:r>
                      <a:rPr lang="zh-CN" altLang="en-US" sz="1200" dirty="0">
                        <a:effectLst/>
                      </a:rPr>
                      <a:t>）</a:t>
                    </a:r>
                    <a:endParaRPr lang="en-US" altLang="zh-CN" sz="1200" dirty="0">
                      <a:effectLst/>
                    </a:endParaRPr>
                  </a:p>
                  <a:p>
                    <a:r>
                      <a:rPr lang="zh-CN" altLang="en-US" sz="1200" dirty="0">
                        <a:effectLst/>
                      </a:rPr>
                      <a:t>数据的</a:t>
                    </a:r>
                    <a:r>
                      <a:rPr lang="en-US" altLang="zh-CN" sz="1200" dirty="0">
                        <a:effectLst/>
                      </a:rPr>
                      <a:t>"</a:t>
                    </a:r>
                    <a:r>
                      <a:rPr lang="zh-CN" altLang="en-US" sz="1200" dirty="0">
                        <a:effectLst/>
                      </a:rPr>
                      <a:t>手术刀</a:t>
                    </a:r>
                    <a:r>
                      <a:rPr lang="en-US" altLang="zh-CN" sz="1200" dirty="0">
                        <a:effectLst/>
                      </a:rPr>
                      <a:t>"</a:t>
                    </a:r>
                    <a:endParaRPr lang="en-US" altLang="zh-CN" sz="1200" dirty="0">
                      <a:effectLst/>
                    </a:endParaRPr>
                  </a:p>
                  <a:p>
                    <a:pPr algn="l"/>
                    <a:endParaRPr lang="zh-CN" altLang="en-US" sz="1200" dirty="0">
                      <a:effectLst/>
                    </a:endParaRPr>
                  </a:p>
                </p:txBody>
              </p:sp>
              <p:sp>
                <p:nvSpPr>
                  <p:cNvPr id="61" name="Bullet2"/>
                  <p:cNvSpPr txBox="1"/>
                  <p:nvPr/>
                </p:nvSpPr>
                <p:spPr>
                  <a:xfrm>
                    <a:off x="812652" y="3448088"/>
                    <a:ext cx="1554184" cy="654749"/>
                  </a:xfrm>
                  <a:prstGeom prst="rect">
                    <a:avLst/>
                  </a:prstGeom>
                  <a:noFill/>
                  <a:ln>
                    <a:noFill/>
                  </a:ln>
                </p:spPr>
                <p:txBody>
                  <a:bodyPr wrap="square" lIns="91440" tIns="45720" rIns="91440" bIns="45720" anchor="t" anchorCtr="0">
                    <a:normAutofit/>
                  </a:bodyPr>
                  <a:lstStyle/>
                  <a:p>
                    <a:pPr algn="l"/>
                    <a:r>
                      <a:rPr lang="en-US" altLang="zh-CN" b="1" dirty="0">
                        <a:effectLst/>
                      </a:rPr>
                      <a:t>Pandas</a:t>
                    </a:r>
                    <a:endParaRPr lang="en-US" altLang="zh-CN" dirty="0">
                      <a:effectLst/>
                    </a:endParaRPr>
                  </a:p>
                </p:txBody>
              </p:sp>
            </p:grpSp>
          </p:grpSp>
          <p:grpSp>
            <p:nvGrpSpPr>
              <p:cNvPr id="44" name="组合 43"/>
              <p:cNvGrpSpPr/>
              <p:nvPr/>
            </p:nvGrpSpPr>
            <p:grpSpPr>
              <a:xfrm>
                <a:off x="8085513" y="2017487"/>
                <a:ext cx="3433387" cy="4116614"/>
                <a:chOff x="660400" y="2678647"/>
                <a:chExt cx="1693132" cy="3455453"/>
              </a:xfrm>
            </p:grpSpPr>
            <p:cxnSp>
              <p:nvCxnSpPr>
                <p:cNvPr id="45" name="直接连接符 44"/>
                <p:cNvCxnSpPr/>
                <p:nvPr/>
              </p:nvCxnSpPr>
              <p:spPr>
                <a:xfrm>
                  <a:off x="660400" y="2678647"/>
                  <a:ext cx="0" cy="3455453"/>
                </a:xfrm>
                <a:prstGeom prst="line">
                  <a:avLst/>
                </a:prstGeom>
                <a:noFill/>
                <a:ln w="6350">
                  <a:solidFill>
                    <a:schemeClr val="tx1">
                      <a:alpha val="50000"/>
                    </a:schemeClr>
                  </a:solidFill>
                </a:ln>
                <a:effectLst/>
              </p:spPr>
              <p:style>
                <a:lnRef idx="2">
                  <a:schemeClr val="accent1">
                    <a:shade val="15000"/>
                  </a:schemeClr>
                </a:lnRef>
                <a:fillRef idx="1">
                  <a:schemeClr val="accent1"/>
                </a:fillRef>
                <a:effectRef idx="0">
                  <a:schemeClr val="accent1"/>
                </a:effectRef>
                <a:fontRef idx="minor">
                  <a:schemeClr val="lt1"/>
                </a:fontRef>
              </p:style>
            </p:cxnSp>
            <p:grpSp>
              <p:nvGrpSpPr>
                <p:cNvPr id="46" name="组合 45"/>
                <p:cNvGrpSpPr/>
                <p:nvPr/>
              </p:nvGrpSpPr>
              <p:grpSpPr>
                <a:xfrm>
                  <a:off x="709611" y="2740437"/>
                  <a:ext cx="1643921" cy="3393661"/>
                  <a:chOff x="812645" y="2740437"/>
                  <a:chExt cx="1554191" cy="3393661"/>
                </a:xfrm>
              </p:grpSpPr>
              <p:sp>
                <p:nvSpPr>
                  <p:cNvPr id="47" name="Number3"/>
                  <p:cNvSpPr txBox="1"/>
                  <p:nvPr/>
                </p:nvSpPr>
                <p:spPr>
                  <a:xfrm>
                    <a:off x="812648" y="2740437"/>
                    <a:ext cx="578970" cy="645863"/>
                  </a:xfrm>
                  <a:prstGeom prst="rect">
                    <a:avLst/>
                  </a:prstGeom>
                  <a:noFill/>
                  <a:ln>
                    <a:noFill/>
                  </a:ln>
                </p:spPr>
                <p:txBody>
                  <a:bodyPr wrap="none" lIns="91440" tIns="45720" rIns="91440" bIns="45720" anchor="ctr" anchorCtr="0">
                    <a:normAutofit fontScale="70000" lnSpcReduction="20000"/>
                  </a:bodyPr>
                  <a:lstStyle/>
                  <a:p>
                    <a:pPr marL="0" marR="0" lvl="0" indent="0" defTabSz="913765" rtl="0" eaLnBrk="1" fontAlgn="auto" latinLnBrk="0" hangingPunct="1">
                      <a:spcBef>
                        <a:spcPts val="0"/>
                      </a:spcBef>
                      <a:spcAft>
                        <a:spcPts val="0"/>
                      </a:spcAft>
                      <a:buClrTx/>
                      <a:buSzPct val="25000"/>
                      <a:buFontTx/>
                      <a:buNone/>
                      <a:defRPr/>
                    </a:pPr>
                    <a:r>
                      <a:rPr kumimoji="0" lang="en-US" altLang="zh-CN" sz="4400" i="0" u="none" strike="noStrike" kern="1200" cap="none" spc="0" normalizeH="0" baseline="0" noProof="0" dirty="0">
                        <a:ln>
                          <a:noFill/>
                        </a:ln>
                        <a:solidFill>
                          <a:schemeClr val="accent1"/>
                        </a:solidFill>
                        <a:effectLst/>
                        <a:uLnTx/>
                        <a:uFillTx/>
                        <a:cs typeface="+mn-ea"/>
                        <a:sym typeface="+mn-lt"/>
                      </a:rPr>
                      <a:t>3</a:t>
                    </a:r>
                    <a:endParaRPr kumimoji="0" lang="en-US" altLang="zh-CN" sz="4400" i="0" u="none" strike="noStrike" kern="1200" cap="none" spc="0" normalizeH="0" baseline="0" noProof="0" dirty="0">
                      <a:ln>
                        <a:noFill/>
                      </a:ln>
                      <a:solidFill>
                        <a:schemeClr val="accent1"/>
                      </a:solidFill>
                      <a:effectLst/>
                      <a:uLnTx/>
                      <a:uFillTx/>
                      <a:cs typeface="+mn-ea"/>
                      <a:sym typeface="+mn-lt"/>
                    </a:endParaRPr>
                  </a:p>
                </p:txBody>
              </p:sp>
              <p:sp>
                <p:nvSpPr>
                  <p:cNvPr id="49" name="Text3"/>
                  <p:cNvSpPr/>
                  <p:nvPr/>
                </p:nvSpPr>
                <p:spPr>
                  <a:xfrm flipH="1">
                    <a:off x="812645" y="4102837"/>
                    <a:ext cx="1554190" cy="2031261"/>
                  </a:xfrm>
                  <a:prstGeom prst="rect">
                    <a:avLst/>
                  </a:prstGeom>
                  <a:ln>
                    <a:noFill/>
                  </a:ln>
                </p:spPr>
                <p:txBody>
                  <a:bodyPr wrap="square" lIns="91440" tIns="45720" rIns="91440" bIns="45720" anchor="t">
                    <a:normAutofit/>
                  </a:bodyPr>
                  <a:lstStyle/>
                  <a:p>
                    <a:pPr algn="l"/>
                    <a:r>
                      <a:rPr lang="zh-CN" altLang="en-US" sz="1200" dirty="0">
                        <a:effectLst/>
                      </a:rPr>
                      <a:t>数据可视化（绘图库）</a:t>
                    </a:r>
                    <a:endParaRPr lang="en-US" altLang="zh-CN" sz="1200" dirty="0">
                      <a:effectLst/>
                    </a:endParaRPr>
                  </a:p>
                  <a:p>
                    <a:r>
                      <a:rPr lang="zh-CN" altLang="en-US" sz="1200" dirty="0">
                        <a:effectLst/>
                      </a:rPr>
                      <a:t>数据的</a:t>
                    </a:r>
                    <a:r>
                      <a:rPr lang="en-US" altLang="zh-CN" sz="1200" dirty="0">
                        <a:effectLst/>
                      </a:rPr>
                      <a:t>"</a:t>
                    </a:r>
                    <a:r>
                      <a:rPr lang="zh-CN" altLang="en-US" sz="1200" dirty="0">
                        <a:effectLst/>
                      </a:rPr>
                      <a:t>翻译官</a:t>
                    </a:r>
                    <a:r>
                      <a:rPr lang="en-US" altLang="zh-CN" sz="1200" dirty="0">
                        <a:effectLst/>
                      </a:rPr>
                      <a:t>"</a:t>
                    </a:r>
                    <a:endParaRPr lang="en-US" altLang="zh-CN" sz="1200" dirty="0">
                      <a:effectLst/>
                    </a:endParaRPr>
                  </a:p>
                  <a:p>
                    <a:pPr algn="l"/>
                    <a:endParaRPr lang="zh-CN" altLang="en-US" sz="1200" dirty="0">
                      <a:effectLst/>
                    </a:endParaRPr>
                  </a:p>
                </p:txBody>
              </p:sp>
              <p:sp>
                <p:nvSpPr>
                  <p:cNvPr id="50" name="Bullet3"/>
                  <p:cNvSpPr txBox="1"/>
                  <p:nvPr/>
                </p:nvSpPr>
                <p:spPr>
                  <a:xfrm>
                    <a:off x="812652" y="3448088"/>
                    <a:ext cx="1554184" cy="654749"/>
                  </a:xfrm>
                  <a:prstGeom prst="rect">
                    <a:avLst/>
                  </a:prstGeom>
                  <a:noFill/>
                  <a:ln>
                    <a:noFill/>
                  </a:ln>
                </p:spPr>
                <p:txBody>
                  <a:bodyPr wrap="square" lIns="91440" tIns="45720" rIns="91440" bIns="45720" anchor="t" anchorCtr="0">
                    <a:normAutofit/>
                  </a:bodyPr>
                  <a:lstStyle/>
                  <a:p>
                    <a:pPr algn="l"/>
                    <a:r>
                      <a:rPr lang="en-US" altLang="zh-CN" b="1" dirty="0">
                        <a:effectLst/>
                      </a:rPr>
                      <a:t>Matplotlib</a:t>
                    </a:r>
                    <a:endParaRPr lang="en-US" altLang="zh-CN" dirty="0">
                      <a:effectLst/>
                    </a:endParaRPr>
                  </a:p>
                </p:txBody>
              </p:sp>
            </p:grpSp>
          </p:grpSp>
        </p:grpSp>
        <p:sp>
          <p:nvSpPr>
            <p:cNvPr id="41" name="Title"/>
            <p:cNvSpPr txBox="1"/>
            <p:nvPr/>
          </p:nvSpPr>
          <p:spPr>
            <a:xfrm>
              <a:off x="660400" y="1130300"/>
              <a:ext cx="10858500" cy="563033"/>
            </a:xfrm>
            <a:prstGeom prst="rect">
              <a:avLst/>
            </a:prstGeom>
            <a:noFill/>
          </p:spPr>
          <p:txBody>
            <a:bodyPr vert="horz" wrap="square" rtlCol="0" anchor="ctr" anchorCtr="0">
              <a:normAutofit lnSpcReduction="10000"/>
            </a:bodyPr>
            <a:lstStyle/>
            <a:p>
              <a:endParaRPr lang="en-US" dirty="0"/>
            </a:p>
          </p:txBody>
        </p:sp>
      </p:grpSp>
      <p:sp>
        <p:nvSpPr>
          <p:cNvPr id="91" name="文本框 90"/>
          <p:cNvSpPr txBox="1"/>
          <p:nvPr/>
        </p:nvSpPr>
        <p:spPr>
          <a:xfrm>
            <a:off x="3352173" y="1124798"/>
            <a:ext cx="3112422" cy="461665"/>
          </a:xfrm>
          <a:prstGeom prst="rect">
            <a:avLst/>
          </a:prstGeom>
          <a:noFill/>
          <a:effectLst/>
        </p:spPr>
        <p:txBody>
          <a:bodyPr wrap="square">
            <a:spAutoFit/>
          </a:bodyPr>
          <a:lstStyle/>
          <a:p>
            <a:r>
              <a:rPr lang="zh-CN" altLang="en-US" sz="2400" b="1" dirty="0">
                <a:solidFill>
                  <a:srgbClr val="177360"/>
                </a:solidFill>
                <a:sym typeface="Arial" panose="020B0604020202090204" pitchFamily="34" charset="0"/>
              </a:rPr>
              <a:t>数据分析工具链</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2" y="934791"/>
            <a:ext cx="6228058" cy="1269942"/>
            <a:chOff x="766970" y="2489885"/>
            <a:chExt cx="6228058" cy="1269942"/>
          </a:xfrm>
        </p:grpSpPr>
        <p:grpSp>
          <p:nvGrpSpPr>
            <p:cNvPr id="94" name="组合 93"/>
            <p:cNvGrpSpPr/>
            <p:nvPr/>
          </p:nvGrpSpPr>
          <p:grpSpPr>
            <a:xfrm>
              <a:off x="766970" y="2489885"/>
              <a:ext cx="4595950" cy="1269942"/>
              <a:chOff x="766970" y="2489885"/>
              <a:chExt cx="4595950" cy="1269942"/>
            </a:xfrm>
          </p:grpSpPr>
          <p:sp>
            <p:nvSpPr>
              <p:cNvPr id="96" name="Rounded Rectangle 8_2"/>
              <p:cNvSpPr/>
              <p:nvPr/>
            </p:nvSpPr>
            <p:spPr>
              <a:xfrm>
                <a:off x="766970" y="2489885"/>
                <a:ext cx="3222152"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4298238" cy="523220"/>
              </a:xfrm>
              <a:prstGeom prst="rect">
                <a:avLst/>
              </a:prstGeom>
              <a:noFill/>
            </p:spPr>
            <p:txBody>
              <a:bodyPr wrap="square">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1.1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课程导论</a:t>
                </a:r>
                <a:endParaRPr lang="zh-CN" altLang="en-US" sz="2800" b="1" kern="100" dirty="0">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83" name="Bullet1"/>
          <p:cNvSpPr txBox="1"/>
          <p:nvPr/>
        </p:nvSpPr>
        <p:spPr>
          <a:xfrm>
            <a:off x="2753835" y="4854809"/>
            <a:ext cx="6789965" cy="526753"/>
          </a:xfrm>
          <a:prstGeom prst="roundRect">
            <a:avLst>
              <a:gd name="adj" fmla="val 50000"/>
            </a:avLst>
          </a:prstGeom>
          <a:gradFill>
            <a:gsLst>
              <a:gs pos="0">
                <a:schemeClr val="accent2">
                  <a:lumMod val="60000"/>
                  <a:lumOff val="40000"/>
                </a:schemeClr>
              </a:gs>
              <a:gs pos="5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45720" rIns="91440" bIns="45720" rtlCol="0" anchor="ctr" anchorCtr="0">
            <a:normAutofit fontScale="92500" lnSpcReduction="10000"/>
          </a:bodyPr>
          <a:lstStyle>
            <a:defPPr>
              <a:defRPr lang="en-US"/>
            </a:defPPr>
            <a:lvl1pPr algn="ctr">
              <a:defRPr kumimoji="1" sz="2000" b="1">
                <a:solidFill>
                  <a:srgbClr val="FFFFFF"/>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b="1" dirty="0"/>
              <a:t>Anaconda</a:t>
            </a:r>
            <a:endParaRPr lang="en-US" altLang="zh-CN" dirty="0"/>
          </a:p>
        </p:txBody>
      </p:sp>
      <p:sp>
        <p:nvSpPr>
          <p:cNvPr id="84" name="Bullet1"/>
          <p:cNvSpPr txBox="1"/>
          <p:nvPr/>
        </p:nvSpPr>
        <p:spPr>
          <a:xfrm>
            <a:off x="2753835" y="5704453"/>
            <a:ext cx="6789965" cy="526753"/>
          </a:xfrm>
          <a:prstGeom prst="roundRect">
            <a:avLst>
              <a:gd name="adj" fmla="val 50000"/>
            </a:avLst>
          </a:prstGeom>
          <a:gradFill flip="none" rotWithShape="1">
            <a:gsLst>
              <a:gs pos="50000">
                <a:schemeClr val="accent1"/>
              </a:gs>
              <a:gs pos="0">
                <a:schemeClr val="accent1">
                  <a:lumMod val="60000"/>
                  <a:lumOff val="40000"/>
                </a:schemeClr>
              </a:gs>
            </a:gsLst>
            <a:lin ang="2700000" scaled="1"/>
            <a:tileRect/>
          </a:gradFill>
          <a:ln w="76200">
            <a:noFill/>
          </a:ln>
          <a:effectLst/>
        </p:spPr>
        <p:txBody>
          <a:bodyPr wrap="square" rtlCol="0" anchor="ctr">
            <a:noAutofit/>
          </a:bodyPr>
          <a:lstStyle>
            <a:defPPr>
              <a:defRPr lang="en-US"/>
            </a:defPPr>
            <a:lvl1pPr algn="ctr">
              <a:lnSpc>
                <a:spcPct val="130000"/>
              </a:lnSpc>
              <a:defRPr sz="2000" b="1">
                <a:solidFill>
                  <a:srgbClr val="FFFFFF"/>
                </a:solidFill>
                <a:cs typeface="+mn-ea"/>
              </a:defRPr>
            </a:lvl1pPr>
          </a:lstStyle>
          <a:p>
            <a:r>
              <a:rPr lang="en-US" altLang="zh-CN" b="1" dirty="0" err="1"/>
              <a:t>Jupyter</a:t>
            </a:r>
            <a:r>
              <a:rPr lang="en-US" altLang="zh-CN" b="1" dirty="0"/>
              <a:t> Notebook</a:t>
            </a:r>
            <a:r>
              <a:rPr lang="en-US" altLang="zh-CN" dirty="0"/>
              <a:t>  </a:t>
            </a:r>
            <a:endParaRPr lang="en-US"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4183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en-US" altLang="zh-CN" sz="2400" b="1" dirty="0">
                <a:solidFill>
                  <a:srgbClr val="177360"/>
                </a:solidFill>
                <a:sym typeface="Arial" panose="020B0604020202090204" pitchFamily="34" charset="0"/>
              </a:rPr>
              <a:t>Series</a:t>
            </a:r>
            <a:r>
              <a:rPr lang="zh-CN" altLang="en-US" sz="2400" b="1" dirty="0">
                <a:solidFill>
                  <a:srgbClr val="177360"/>
                </a:solidFill>
                <a:sym typeface="Arial" panose="020B0604020202090204" pitchFamily="34" charset="0"/>
              </a:rPr>
              <a:t>的常用</a:t>
            </a:r>
            <a:r>
              <a:rPr lang="zh-CN" altLang="en-US" sz="2400" b="1" dirty="0">
                <a:solidFill>
                  <a:srgbClr val="177360"/>
                </a:solidFill>
                <a:sym typeface="Arial" panose="020B0604020202090204" pitchFamily="34" charset="0"/>
              </a:rPr>
              <a:t>方法</a:t>
            </a:r>
            <a:endParaRPr lang="zh-CN" altLang="en-US" sz="2400" b="1" dirty="0">
              <a:solidFill>
                <a:srgbClr val="177360"/>
              </a:solidFill>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1"/>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sym typeface="+mn-ea"/>
                </a:rPr>
                <a:t>3.2 </a:t>
              </a:r>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sym typeface="+mn-ea"/>
                </a:rPr>
                <a:t>Series</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aphicFrame>
        <p:nvGraphicFramePr>
          <p:cNvPr id="7" name="表格 6"/>
          <p:cNvGraphicFramePr/>
          <p:nvPr>
            <p:custDataLst>
              <p:tags r:id="rId1"/>
            </p:custDataLst>
          </p:nvPr>
        </p:nvGraphicFramePr>
        <p:xfrm>
          <a:off x="1350010" y="2423160"/>
          <a:ext cx="9865360" cy="10119360"/>
        </p:xfrm>
        <a:graphic>
          <a:graphicData uri="http://schemas.openxmlformats.org/drawingml/2006/table">
            <a:tbl>
              <a:tblPr>
                <a:tableStyleId>{ED083AE6-46FA-4A59-8FB0-9F97EB10719F}</a:tableStyleId>
              </a:tblPr>
              <a:tblGrid>
                <a:gridCol w="799890"/>
                <a:gridCol w="3548380"/>
                <a:gridCol w="1505585"/>
                <a:gridCol w="4011295"/>
              </a:tblGrid>
              <a:tr h="487680">
                <a:tc>
                  <a:txBody>
                    <a:bodyPr/>
                    <a:p>
                      <a:pPr algn="ctr" fontAlgn="t"/>
                      <a:r>
                        <a:rPr lang="zh-CN" altLang="en-US" sz="1400"/>
                        <a:t>方法</a:t>
                      </a:r>
                      <a:endParaRPr lang="zh-CN" altLang="en-US" sz="1400"/>
                    </a:p>
                  </a:txBody>
                  <a:tcPr marL="101917" marR="101917" marT="101917" marB="101917" anchor="t" anchorCtr="0"/>
                </a:tc>
                <a:tc>
                  <a:txBody>
                    <a:bodyPr/>
                    <a:p>
                      <a:pPr algn="ctr" fontAlgn="t"/>
                      <a:r>
                        <a:rPr lang="zh-CN" altLang="en-US" sz="1400"/>
                        <a:t>说明</a:t>
                      </a:r>
                      <a:endParaRPr lang="zh-CN" altLang="en-US" sz="1400"/>
                    </a:p>
                  </a:txBody>
                  <a:tcPr marL="101917" marR="101917" marT="101917" marB="101917" anchor="t" anchorCtr="0"/>
                </a:tc>
                <a:tc>
                  <a:txBody>
                    <a:bodyPr/>
                    <a:p>
                      <a:pPr algn="ctr" fontAlgn="t"/>
                      <a:r>
                        <a:rPr lang="zh-CN" altLang="en-US" sz="1400"/>
                        <a:t>方法</a:t>
                      </a:r>
                      <a:endParaRPr lang="zh-CN" altLang="en-US" sz="1400"/>
                    </a:p>
                  </a:txBody>
                  <a:tcPr marL="101917" marR="101917" marT="101917" marB="101917" anchor="t" anchorCtr="0"/>
                </a:tc>
                <a:tc>
                  <a:txBody>
                    <a:bodyPr/>
                    <a:p>
                      <a:pPr algn="ctr" fontAlgn="t"/>
                      <a:r>
                        <a:rPr lang="zh-CN" altLang="en-US" sz="1400"/>
                        <a:t>说明</a:t>
                      </a:r>
                      <a:endParaRPr lang="zh-CN" altLang="en-US" sz="1400"/>
                    </a:p>
                  </a:txBody>
                  <a:tcPr marL="101917" marR="101917" marT="101917" marB="101917" anchor="t" anchorCtr="0"/>
                </a:tc>
              </a:tr>
              <a:tr h="487680">
                <a:tc>
                  <a:txBody>
                    <a:bodyPr/>
                    <a:p>
                      <a:pPr fontAlgn="t"/>
                      <a:r>
                        <a:rPr lang="en-US" altLang="zh-CN" sz="1400"/>
                        <a:t>head()</a:t>
                      </a:r>
                      <a:endParaRPr lang="en-US" altLang="zh-CN" sz="1400"/>
                    </a:p>
                  </a:txBody>
                  <a:tcPr marL="101917" marR="101917" marT="101917" marB="101917" anchor="t" anchorCtr="0"/>
                </a:tc>
                <a:tc>
                  <a:txBody>
                    <a:bodyPr/>
                    <a:p>
                      <a:pPr fontAlgn="t"/>
                      <a:r>
                        <a:rPr lang="zh-CN" altLang="en-US" sz="1400"/>
                        <a:t>查看前 </a:t>
                      </a:r>
                      <a:r>
                        <a:rPr lang="en-US" altLang="zh-CN" sz="1400"/>
                        <a:t>n </a:t>
                      </a:r>
                      <a:r>
                        <a:rPr lang="zh-CN" altLang="en-US" sz="1400"/>
                        <a:t>行数据，默认 </a:t>
                      </a:r>
                      <a:r>
                        <a:rPr lang="en-US" altLang="zh-CN" sz="1400"/>
                        <a:t>5 </a:t>
                      </a:r>
                      <a:r>
                        <a:rPr lang="zh-CN" altLang="en-US" sz="1400"/>
                        <a:t>行</a:t>
                      </a:r>
                      <a:endParaRPr lang="zh-CN" altLang="en-US" sz="1400"/>
                    </a:p>
                  </a:txBody>
                  <a:tcPr marL="101917" marR="101917" marT="101917" marB="101917" anchor="t" anchorCtr="0"/>
                </a:tc>
                <a:tc>
                  <a:txBody>
                    <a:bodyPr/>
                    <a:p>
                      <a:pPr fontAlgn="t"/>
                      <a:r>
                        <a:rPr lang="en-US" altLang="zh-CN" sz="1400"/>
                        <a:t>max()</a:t>
                      </a:r>
                      <a:endParaRPr lang="en-US" altLang="zh-CN" sz="1400"/>
                    </a:p>
                  </a:txBody>
                  <a:tcPr marL="101917" marR="101917" marT="101917" marB="101917" anchor="t" anchorCtr="0"/>
                </a:tc>
                <a:tc>
                  <a:txBody>
                    <a:bodyPr/>
                    <a:p>
                      <a:pPr fontAlgn="t"/>
                      <a:r>
                        <a:rPr lang="zh-CN" altLang="en-US" sz="1400"/>
                        <a:t>最大值</a:t>
                      </a:r>
                      <a:endParaRPr lang="zh-CN" altLang="en-US" sz="1400"/>
                    </a:p>
                  </a:txBody>
                  <a:tcPr marL="101917" marR="101917" marT="101917" marB="101917" anchor="t" anchorCtr="0"/>
                </a:tc>
              </a:tr>
              <a:tr h="487680">
                <a:tc>
                  <a:txBody>
                    <a:bodyPr/>
                    <a:p>
                      <a:pPr fontAlgn="t"/>
                      <a:r>
                        <a:rPr lang="en-US" altLang="zh-CN" sz="1400"/>
                        <a:t>tail()</a:t>
                      </a:r>
                      <a:endParaRPr lang="en-US" altLang="zh-CN" sz="1400"/>
                    </a:p>
                  </a:txBody>
                  <a:tcPr marL="101917" marR="101917" marT="101917" marB="101917" anchor="t" anchorCtr="0"/>
                </a:tc>
                <a:tc>
                  <a:txBody>
                    <a:bodyPr/>
                    <a:p>
                      <a:pPr fontAlgn="t"/>
                      <a:r>
                        <a:rPr lang="zh-CN" altLang="en-US" sz="1400"/>
                        <a:t>查看后 </a:t>
                      </a:r>
                      <a:r>
                        <a:rPr lang="en-US" altLang="zh-CN" sz="1400"/>
                        <a:t>n </a:t>
                      </a:r>
                      <a:r>
                        <a:rPr lang="zh-CN" altLang="en-US" sz="1400"/>
                        <a:t>行数据，默认 </a:t>
                      </a:r>
                      <a:r>
                        <a:rPr lang="en-US" altLang="zh-CN" sz="1400"/>
                        <a:t>5 </a:t>
                      </a:r>
                      <a:r>
                        <a:rPr lang="zh-CN" altLang="en-US" sz="1400"/>
                        <a:t>行</a:t>
                      </a:r>
                      <a:endParaRPr lang="zh-CN" altLang="en-US" sz="1400"/>
                    </a:p>
                  </a:txBody>
                  <a:tcPr marL="101917" marR="101917" marT="101917" marB="101917" anchor="t" anchorCtr="0"/>
                </a:tc>
                <a:tc>
                  <a:txBody>
                    <a:bodyPr/>
                    <a:p>
                      <a:pPr fontAlgn="t"/>
                      <a:r>
                        <a:rPr lang="en-US" altLang="zh-CN" sz="1400"/>
                        <a:t>var()</a:t>
                      </a:r>
                      <a:endParaRPr lang="en-US" altLang="zh-CN" sz="1400"/>
                    </a:p>
                  </a:txBody>
                  <a:tcPr marL="101917" marR="101917" marT="101917" marB="101917" anchor="t" anchorCtr="0"/>
                </a:tc>
                <a:tc>
                  <a:txBody>
                    <a:bodyPr/>
                    <a:p>
                      <a:pPr fontAlgn="t"/>
                      <a:r>
                        <a:rPr lang="zh-CN" altLang="en-US" sz="1400"/>
                        <a:t>方差</a:t>
                      </a:r>
                      <a:endParaRPr lang="zh-CN" altLang="en-US" sz="1400"/>
                    </a:p>
                  </a:txBody>
                  <a:tcPr marL="101917" marR="101917" marT="101917" marB="101917" anchor="t" anchorCtr="0"/>
                </a:tc>
              </a:tr>
              <a:tr h="487680">
                <a:tc>
                  <a:txBody>
                    <a:bodyPr/>
                    <a:p>
                      <a:pPr fontAlgn="t"/>
                      <a:r>
                        <a:rPr lang="en-US" altLang="zh-CN" sz="1400"/>
                        <a:t>isin()</a:t>
                      </a:r>
                      <a:endParaRPr lang="en-US" altLang="zh-CN" sz="1400"/>
                    </a:p>
                  </a:txBody>
                  <a:tcPr marL="101917" marR="101917" marT="101917" marB="101917" anchor="t" anchorCtr="0"/>
                </a:tc>
                <a:tc>
                  <a:txBody>
                    <a:bodyPr/>
                    <a:p>
                      <a:pPr fontAlgn="t"/>
                      <a:r>
                        <a:rPr lang="zh-CN" altLang="en-US" sz="1400"/>
                        <a:t>判断元素是否包含在参数集合中</a:t>
                      </a:r>
                      <a:endParaRPr lang="zh-CN" altLang="en-US" sz="1400"/>
                    </a:p>
                  </a:txBody>
                  <a:tcPr marL="101917" marR="101917" marT="101917" marB="101917" anchor="t" anchorCtr="0"/>
                </a:tc>
                <a:tc>
                  <a:txBody>
                    <a:bodyPr/>
                    <a:p>
                      <a:pPr fontAlgn="t"/>
                      <a:r>
                        <a:rPr lang="en-US" altLang="zh-CN" sz="1400"/>
                        <a:t>std()</a:t>
                      </a:r>
                      <a:endParaRPr lang="en-US" altLang="zh-CN" sz="1400"/>
                    </a:p>
                  </a:txBody>
                  <a:tcPr marL="101917" marR="101917" marT="101917" marB="101917" anchor="t" anchorCtr="0"/>
                </a:tc>
                <a:tc>
                  <a:txBody>
                    <a:bodyPr/>
                    <a:p>
                      <a:pPr fontAlgn="t"/>
                      <a:r>
                        <a:rPr lang="zh-CN" altLang="en-US" sz="1400"/>
                        <a:t>标准差</a:t>
                      </a:r>
                      <a:endParaRPr lang="zh-CN" altLang="en-US" sz="1400"/>
                    </a:p>
                  </a:txBody>
                  <a:tcPr marL="101917" marR="101917" marT="101917" marB="101917" anchor="t" anchorCtr="0"/>
                </a:tc>
              </a:tr>
              <a:tr h="487680">
                <a:tc>
                  <a:txBody>
                    <a:bodyPr/>
                    <a:p>
                      <a:pPr fontAlgn="t"/>
                      <a:r>
                        <a:rPr lang="en-US" altLang="zh-CN" sz="1400"/>
                        <a:t>isna()</a:t>
                      </a:r>
                      <a:endParaRPr lang="en-US" altLang="zh-CN" sz="1400"/>
                    </a:p>
                  </a:txBody>
                  <a:tcPr marL="101917" marR="101917" marT="101917" marB="101917" anchor="t" anchorCtr="0"/>
                </a:tc>
                <a:tc>
                  <a:txBody>
                    <a:bodyPr/>
                    <a:p>
                      <a:pPr fontAlgn="t"/>
                      <a:r>
                        <a:rPr lang="zh-CN" altLang="en-US" sz="1400"/>
                        <a:t>判断是否为缺失值（如 </a:t>
                      </a:r>
                      <a:r>
                        <a:rPr lang="en-US" altLang="zh-CN" sz="1400"/>
                        <a:t>NaN </a:t>
                      </a:r>
                      <a:r>
                        <a:rPr lang="zh-CN" altLang="en-US" sz="1400"/>
                        <a:t>或 </a:t>
                      </a:r>
                      <a:r>
                        <a:rPr lang="en-US" altLang="zh-CN" sz="1400"/>
                        <a:t>None</a:t>
                      </a:r>
                      <a:r>
                        <a:rPr lang="zh-CN" altLang="en-US" sz="1400"/>
                        <a:t>）</a:t>
                      </a:r>
                      <a:endParaRPr lang="zh-CN" altLang="en-US" sz="1400"/>
                    </a:p>
                  </a:txBody>
                  <a:tcPr marL="101917" marR="101917" marT="101917" marB="101917" anchor="t" anchorCtr="0"/>
                </a:tc>
                <a:tc>
                  <a:txBody>
                    <a:bodyPr/>
                    <a:p>
                      <a:pPr fontAlgn="t"/>
                      <a:r>
                        <a:rPr lang="en-US" altLang="zh-CN" sz="1400"/>
                        <a:t>median()</a:t>
                      </a:r>
                      <a:endParaRPr lang="en-US" altLang="zh-CN" sz="1400"/>
                    </a:p>
                  </a:txBody>
                  <a:tcPr marL="101917" marR="101917" marT="101917" marB="101917" anchor="t" anchorCtr="0"/>
                </a:tc>
                <a:tc>
                  <a:txBody>
                    <a:bodyPr/>
                    <a:p>
                      <a:pPr fontAlgn="t"/>
                      <a:r>
                        <a:rPr lang="zh-CN" altLang="en-US" sz="1400"/>
                        <a:t>中位数</a:t>
                      </a:r>
                      <a:endParaRPr lang="zh-CN" altLang="en-US" sz="1400"/>
                    </a:p>
                  </a:txBody>
                  <a:tcPr marL="101917" marR="101917" marT="101917" marB="101917" anchor="t" anchorCtr="0"/>
                </a:tc>
              </a:tr>
              <a:tr h="487680">
                <a:tc>
                  <a:txBody>
                    <a:bodyPr/>
                    <a:p>
                      <a:pPr fontAlgn="t"/>
                      <a:r>
                        <a:rPr lang="en-US" altLang="zh-CN" sz="1400"/>
                        <a:t>sum()</a:t>
                      </a:r>
                      <a:endParaRPr lang="en-US" altLang="zh-CN" sz="1400"/>
                    </a:p>
                  </a:txBody>
                  <a:tcPr marL="101917" marR="101917" marT="101917" marB="101917" anchor="t" anchorCtr="0"/>
                </a:tc>
                <a:tc>
                  <a:txBody>
                    <a:bodyPr/>
                    <a:p>
                      <a:pPr fontAlgn="t"/>
                      <a:r>
                        <a:rPr lang="zh-CN" altLang="en-US" sz="1400"/>
                        <a:t>求和，自动忽略缺失值</a:t>
                      </a:r>
                      <a:endParaRPr lang="zh-CN" altLang="en-US" sz="1400"/>
                    </a:p>
                  </a:txBody>
                  <a:tcPr marL="101917" marR="101917" marT="101917" marB="101917" anchor="t" anchorCtr="0"/>
                </a:tc>
                <a:tc>
                  <a:txBody>
                    <a:bodyPr/>
                    <a:p>
                      <a:pPr fontAlgn="t"/>
                      <a:r>
                        <a:rPr lang="en-US" altLang="zh-CN" sz="1400"/>
                        <a:t>mode()</a:t>
                      </a:r>
                      <a:endParaRPr lang="en-US" altLang="zh-CN" sz="1400"/>
                    </a:p>
                  </a:txBody>
                  <a:tcPr marL="101917" marR="101917" marT="101917" marB="101917" anchor="t" anchorCtr="0"/>
                </a:tc>
                <a:tc>
                  <a:txBody>
                    <a:bodyPr/>
                    <a:p>
                      <a:pPr fontAlgn="t"/>
                      <a:r>
                        <a:rPr lang="zh-CN" altLang="en-US" sz="1400"/>
                        <a:t>众数（可返回多个）</a:t>
                      </a:r>
                      <a:endParaRPr lang="zh-CN" altLang="en-US" sz="1400"/>
                    </a:p>
                  </a:txBody>
                  <a:tcPr marL="101917" marR="101917" marT="101917" marB="101917" anchor="t" anchorCtr="0"/>
                </a:tc>
              </a:tr>
              <a:tr h="487680">
                <a:tc>
                  <a:txBody>
                    <a:bodyPr/>
                    <a:p>
                      <a:pPr fontAlgn="t"/>
                      <a:r>
                        <a:rPr lang="en-US" altLang="zh-CN" sz="1400"/>
                        <a:t>mean()</a:t>
                      </a:r>
                      <a:endParaRPr lang="en-US" altLang="zh-CN" sz="1400"/>
                    </a:p>
                  </a:txBody>
                  <a:tcPr marL="101917" marR="101917" marT="101917" marB="101917" anchor="t" anchorCtr="0"/>
                </a:tc>
                <a:tc>
                  <a:txBody>
                    <a:bodyPr/>
                    <a:p>
                      <a:pPr fontAlgn="t"/>
                      <a:r>
                        <a:rPr lang="zh-CN" altLang="en-US" sz="1400"/>
                        <a:t>平均值</a:t>
                      </a:r>
                      <a:endParaRPr lang="zh-CN" altLang="en-US" sz="1400"/>
                    </a:p>
                  </a:txBody>
                  <a:tcPr marL="101917" marR="101917" marT="101917" marB="101917" anchor="t" anchorCtr="0"/>
                </a:tc>
                <a:tc>
                  <a:txBody>
                    <a:bodyPr/>
                    <a:p>
                      <a:pPr fontAlgn="t"/>
                      <a:r>
                        <a:rPr lang="en-US" altLang="zh-CN" sz="1400"/>
                        <a:t>quantile(q)</a:t>
                      </a:r>
                      <a:endParaRPr lang="en-US" altLang="zh-CN" sz="1400"/>
                    </a:p>
                  </a:txBody>
                  <a:tcPr marL="101917" marR="101917" marT="101917" marB="101917" anchor="t" anchorCtr="0"/>
                </a:tc>
                <a:tc>
                  <a:txBody>
                    <a:bodyPr/>
                    <a:p>
                      <a:pPr fontAlgn="t"/>
                      <a:r>
                        <a:rPr lang="zh-CN" altLang="en-US" sz="1400"/>
                        <a:t>分位数，</a:t>
                      </a:r>
                      <a:r>
                        <a:rPr lang="en-US" altLang="zh-CN" sz="1400"/>
                        <a:t>q </a:t>
                      </a:r>
                      <a:r>
                        <a:rPr lang="zh-CN" altLang="en-US" sz="1400"/>
                        <a:t>取 </a:t>
                      </a:r>
                      <a:r>
                        <a:rPr lang="en-US" altLang="zh-CN" sz="1400"/>
                        <a:t>0~1 </a:t>
                      </a:r>
                      <a:r>
                        <a:rPr lang="zh-CN" altLang="en-US" sz="1400"/>
                        <a:t>之间</a:t>
                      </a:r>
                      <a:endParaRPr lang="zh-CN" altLang="en-US" sz="1400"/>
                    </a:p>
                  </a:txBody>
                  <a:tcPr marL="101917" marR="101917" marT="101917" marB="101917" anchor="t" anchorCtr="0"/>
                </a:tc>
              </a:tr>
              <a:tr h="487680">
                <a:tc>
                  <a:txBody>
                    <a:bodyPr/>
                    <a:p>
                      <a:pPr fontAlgn="t"/>
                      <a:r>
                        <a:rPr lang="en-US" altLang="zh-CN" sz="1400"/>
                        <a:t>min()</a:t>
                      </a:r>
                      <a:endParaRPr lang="en-US" altLang="zh-CN" sz="1400"/>
                    </a:p>
                  </a:txBody>
                  <a:tcPr marL="101917" marR="101917" marT="101917" marB="101917" anchor="t" anchorCtr="0"/>
                </a:tc>
                <a:tc>
                  <a:txBody>
                    <a:bodyPr/>
                    <a:p>
                      <a:pPr fontAlgn="t"/>
                      <a:r>
                        <a:rPr lang="zh-CN" altLang="en-US" sz="1400"/>
                        <a:t>最小值</a:t>
                      </a:r>
                      <a:endParaRPr lang="zh-CN" altLang="en-US" sz="1400"/>
                    </a:p>
                  </a:txBody>
                  <a:tcPr marL="101917" marR="101917" marT="101917" marB="101917" anchor="t" anchorCtr="0"/>
                </a:tc>
                <a:tc>
                  <a:txBody>
                    <a:bodyPr/>
                    <a:p>
                      <a:pPr fontAlgn="t"/>
                      <a:r>
                        <a:rPr lang="en-US" altLang="zh-CN" sz="1400"/>
                        <a:t>describe()</a:t>
                      </a:r>
                      <a:endParaRPr lang="en-US" altLang="zh-CN" sz="1400"/>
                    </a:p>
                  </a:txBody>
                  <a:tcPr marL="101917" marR="101917" marT="101917" marB="101917" anchor="t" anchorCtr="0"/>
                </a:tc>
                <a:tc>
                  <a:txBody>
                    <a:bodyPr/>
                    <a:p>
                      <a:pPr fontAlgn="t"/>
                      <a:r>
                        <a:rPr lang="zh-CN" altLang="en-US" sz="1400"/>
                        <a:t>常见统计信息（</a:t>
                      </a:r>
                      <a:r>
                        <a:rPr lang="en-US" altLang="zh-CN" sz="1400"/>
                        <a:t>count</a:t>
                      </a:r>
                      <a:r>
                        <a:rPr lang="zh-CN" altLang="en-US" sz="1400"/>
                        <a:t>、</a:t>
                      </a:r>
                      <a:r>
                        <a:rPr lang="en-US" altLang="zh-CN" sz="1400"/>
                        <a:t>mean</a:t>
                      </a:r>
                      <a:r>
                        <a:rPr lang="zh-CN" altLang="en-US" sz="1400"/>
                        <a:t>、</a:t>
                      </a:r>
                      <a:r>
                        <a:rPr lang="en-US" altLang="zh-CN" sz="1400"/>
                        <a:t>std</a:t>
                      </a:r>
                      <a:r>
                        <a:rPr lang="zh-CN" altLang="en-US" sz="1400"/>
                        <a:t>、</a:t>
                      </a:r>
                      <a:r>
                        <a:rPr lang="en-US" altLang="zh-CN" sz="1400"/>
                        <a:t>min</a:t>
                      </a:r>
                      <a:r>
                        <a:rPr lang="zh-CN" altLang="en-US" sz="1400"/>
                        <a:t>、</a:t>
                      </a:r>
                      <a:r>
                        <a:rPr lang="en-US" altLang="zh-CN" sz="1400"/>
                        <a:t>25%</a:t>
                      </a:r>
                      <a:r>
                        <a:rPr lang="zh-CN" altLang="en-US" sz="1400"/>
                        <a:t>、</a:t>
                      </a:r>
                      <a:r>
                        <a:rPr lang="en-US" altLang="zh-CN" sz="1400"/>
                        <a:t>50%</a:t>
                      </a:r>
                      <a:r>
                        <a:rPr lang="zh-CN" altLang="en-US" sz="1400"/>
                        <a:t>、</a:t>
                      </a:r>
                      <a:r>
                        <a:rPr lang="en-US" altLang="zh-CN" sz="1400"/>
                        <a:t>75%</a:t>
                      </a:r>
                      <a:r>
                        <a:rPr lang="zh-CN" altLang="en-US" sz="1400"/>
                        <a:t>、</a:t>
                      </a:r>
                      <a:r>
                        <a:rPr lang="en-US" altLang="zh-CN" sz="1400"/>
                        <a:t>max</a:t>
                      </a:r>
                      <a:r>
                        <a:rPr lang="zh-CN" altLang="en-US" sz="1400"/>
                        <a:t>）</a:t>
                      </a:r>
                      <a:endParaRPr lang="zh-CN" altLang="en-US" sz="1400"/>
                    </a:p>
                  </a:txBody>
                  <a:tcPr marL="101917" marR="101917" marT="101917" marB="101917" anchor="t" anchorCtr="0"/>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4183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en-US" altLang="zh-CN" sz="2400" b="1" dirty="0">
                <a:solidFill>
                  <a:srgbClr val="177360"/>
                </a:solidFill>
                <a:sym typeface="Arial" panose="020B0604020202090204" pitchFamily="34" charset="0"/>
              </a:rPr>
              <a:t>Series</a:t>
            </a:r>
            <a:r>
              <a:rPr lang="zh-CN" altLang="en-US" sz="2400" b="1" dirty="0">
                <a:solidFill>
                  <a:srgbClr val="177360"/>
                </a:solidFill>
                <a:sym typeface="Arial" panose="020B0604020202090204" pitchFamily="34" charset="0"/>
              </a:rPr>
              <a:t>的常用</a:t>
            </a:r>
            <a:r>
              <a:rPr lang="zh-CN" altLang="en-US" sz="2400" b="1" dirty="0">
                <a:solidFill>
                  <a:srgbClr val="177360"/>
                </a:solidFill>
                <a:sym typeface="Arial" panose="020B0604020202090204" pitchFamily="34" charset="0"/>
              </a:rPr>
              <a:t>方法</a:t>
            </a:r>
            <a:endParaRPr lang="zh-CN" altLang="en-US" sz="2400" b="1" dirty="0">
              <a:solidFill>
                <a:srgbClr val="177360"/>
              </a:solidFill>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1"/>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sym typeface="+mn-ea"/>
                </a:rPr>
                <a:t>3.2 </a:t>
              </a:r>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sym typeface="+mn-ea"/>
                </a:rPr>
                <a:t>Series</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aphicFrame>
        <p:nvGraphicFramePr>
          <p:cNvPr id="7" name="表格 6"/>
          <p:cNvGraphicFramePr/>
          <p:nvPr>
            <p:custDataLst>
              <p:tags r:id="rId1"/>
            </p:custDataLst>
          </p:nvPr>
        </p:nvGraphicFramePr>
        <p:xfrm>
          <a:off x="1350010" y="2423160"/>
          <a:ext cx="9865360" cy="4067810"/>
        </p:xfrm>
        <a:graphic>
          <a:graphicData uri="http://schemas.openxmlformats.org/drawingml/2006/table">
            <a:tbl>
              <a:tblPr>
                <a:tableStyleId>{ED083AE6-46FA-4A59-8FB0-9F97EB10719F}</a:tableStyleId>
              </a:tblPr>
              <a:tblGrid>
                <a:gridCol w="1466215"/>
                <a:gridCol w="2882055"/>
                <a:gridCol w="1505585"/>
                <a:gridCol w="4011295"/>
              </a:tblGrid>
              <a:tr h="487680">
                <a:tc>
                  <a:txBody>
                    <a:bodyPr/>
                    <a:p>
                      <a:pPr algn="ctr" fontAlgn="t"/>
                      <a:r>
                        <a:rPr lang="zh-CN" altLang="en-US" sz="1400"/>
                        <a:t>方法</a:t>
                      </a:r>
                      <a:endParaRPr lang="zh-CN" altLang="en-US" sz="1400"/>
                    </a:p>
                  </a:txBody>
                  <a:tcPr marL="101917" marR="101917" marT="101917" marB="101917" anchor="t" anchorCtr="0"/>
                </a:tc>
                <a:tc>
                  <a:txBody>
                    <a:bodyPr/>
                    <a:p>
                      <a:pPr algn="ctr" fontAlgn="t"/>
                      <a:r>
                        <a:rPr lang="zh-CN" altLang="en-US" sz="1400"/>
                        <a:t>说明</a:t>
                      </a:r>
                      <a:endParaRPr lang="zh-CN" altLang="en-US" sz="1400"/>
                    </a:p>
                  </a:txBody>
                  <a:tcPr marL="101917" marR="101917" marT="101917" marB="101917" anchor="t" anchorCtr="0"/>
                </a:tc>
                <a:tc>
                  <a:txBody>
                    <a:bodyPr/>
                    <a:p>
                      <a:pPr algn="ctr" fontAlgn="t"/>
                      <a:r>
                        <a:rPr lang="zh-CN" altLang="en-US" sz="1400"/>
                        <a:t>方法</a:t>
                      </a:r>
                      <a:endParaRPr lang="zh-CN" altLang="en-US" sz="1400"/>
                    </a:p>
                  </a:txBody>
                  <a:tcPr marL="101917" marR="101917" marT="101917" marB="101917" anchor="t" anchorCtr="0"/>
                </a:tc>
                <a:tc>
                  <a:txBody>
                    <a:bodyPr/>
                    <a:p>
                      <a:pPr algn="ctr" fontAlgn="t"/>
                      <a:r>
                        <a:rPr lang="zh-CN" altLang="en-US" sz="1400"/>
                        <a:t>说明</a:t>
                      </a:r>
                      <a:endParaRPr lang="zh-CN" altLang="en-US" sz="1400"/>
                    </a:p>
                  </a:txBody>
                  <a:tcPr marL="101917" marR="101917" marT="101917" marB="101917" anchor="t" anchorCtr="0"/>
                </a:tc>
              </a:tr>
              <a:tr h="487680">
                <a:tc>
                  <a:txBody>
                    <a:bodyPr/>
                    <a:p>
                      <a:pPr fontAlgn="t"/>
                      <a:r>
                        <a:rPr lang="en-US" altLang="zh-CN" sz="1400"/>
                        <a:t>value_counts()</a:t>
                      </a:r>
                      <a:endParaRPr lang="en-US" altLang="zh-CN" sz="1400"/>
                    </a:p>
                  </a:txBody>
                  <a:tcPr marL="101917" marR="101917" marT="101917" marB="101917" anchor="t" anchorCtr="0"/>
                </a:tc>
                <a:tc>
                  <a:txBody>
                    <a:bodyPr/>
                    <a:p>
                      <a:pPr fontAlgn="t"/>
                      <a:r>
                        <a:rPr lang="zh-CN" altLang="en-US" sz="1400"/>
                        <a:t>每个唯一值的出现次数</a:t>
                      </a:r>
                      <a:endParaRPr lang="zh-CN" altLang="en-US" sz="1400"/>
                    </a:p>
                  </a:txBody>
                  <a:tcPr marL="101917" marR="101917" marT="101917" marB="101917" anchor="t" anchorCtr="0"/>
                </a:tc>
                <a:tc>
                  <a:txBody>
                    <a:bodyPr/>
                    <a:p>
                      <a:pPr fontAlgn="t"/>
                      <a:r>
                        <a:rPr lang="en-US" altLang="zh-CN" sz="1400"/>
                        <a:t>sort_values()</a:t>
                      </a:r>
                      <a:endParaRPr lang="en-US" altLang="zh-CN" sz="1400"/>
                    </a:p>
                  </a:txBody>
                  <a:tcPr marL="101917" marR="101917" marT="101917" marB="101917" anchor="t" anchorCtr="0"/>
                </a:tc>
                <a:tc>
                  <a:txBody>
                    <a:bodyPr/>
                    <a:p>
                      <a:pPr fontAlgn="t"/>
                      <a:r>
                        <a:rPr lang="zh-CN" altLang="en-US" sz="1400"/>
                        <a:t>按值排序</a:t>
                      </a:r>
                      <a:endParaRPr lang="zh-CN" altLang="en-US" sz="1400"/>
                    </a:p>
                  </a:txBody>
                  <a:tcPr marL="101917" marR="101917" marT="101917" marB="101917" anchor="t" anchorCtr="0"/>
                </a:tc>
              </a:tr>
              <a:tr h="487680">
                <a:tc>
                  <a:txBody>
                    <a:bodyPr/>
                    <a:p>
                      <a:pPr fontAlgn="t"/>
                      <a:r>
                        <a:rPr lang="en-US" altLang="zh-CN" sz="1400"/>
                        <a:t>count()</a:t>
                      </a:r>
                      <a:endParaRPr lang="en-US" altLang="zh-CN" sz="1400"/>
                    </a:p>
                  </a:txBody>
                  <a:tcPr marL="101917" marR="101917" marT="101917" marB="101917" anchor="t" anchorCtr="0"/>
                </a:tc>
                <a:tc>
                  <a:txBody>
                    <a:bodyPr/>
                    <a:p>
                      <a:pPr fontAlgn="t"/>
                      <a:r>
                        <a:rPr lang="zh-CN" altLang="en-US" sz="1400"/>
                        <a:t>非缺失值数量</a:t>
                      </a:r>
                      <a:endParaRPr lang="zh-CN" altLang="en-US" sz="1400"/>
                    </a:p>
                  </a:txBody>
                  <a:tcPr marL="101917" marR="101917" marT="101917" marB="101917" anchor="t" anchorCtr="0"/>
                </a:tc>
                <a:tc>
                  <a:txBody>
                    <a:bodyPr/>
                    <a:p>
                      <a:pPr fontAlgn="t"/>
                      <a:r>
                        <a:rPr lang="en-US" altLang="zh-CN" sz="1400"/>
                        <a:t>replace()</a:t>
                      </a:r>
                      <a:endParaRPr lang="en-US" altLang="zh-CN" sz="1400"/>
                    </a:p>
                  </a:txBody>
                  <a:tcPr marL="101917" marR="101917" marT="101917" marB="101917" anchor="t" anchorCtr="0"/>
                </a:tc>
                <a:tc>
                  <a:txBody>
                    <a:bodyPr/>
                    <a:p>
                      <a:pPr fontAlgn="t"/>
                      <a:r>
                        <a:rPr lang="zh-CN" altLang="en-US" sz="1400"/>
                        <a:t>替换值</a:t>
                      </a:r>
                      <a:endParaRPr lang="zh-CN" altLang="en-US" sz="1400"/>
                    </a:p>
                  </a:txBody>
                  <a:tcPr marL="101917" marR="101917" marT="101917" marB="101917" anchor="t" anchorCtr="0"/>
                </a:tc>
              </a:tr>
              <a:tr h="487680">
                <a:tc>
                  <a:txBody>
                    <a:bodyPr/>
                    <a:p>
                      <a:pPr fontAlgn="t"/>
                      <a:r>
                        <a:rPr lang="en-US" altLang="zh-CN" sz="1400"/>
                        <a:t>nunique()</a:t>
                      </a:r>
                      <a:endParaRPr lang="en-US" altLang="zh-CN" sz="1400"/>
                    </a:p>
                  </a:txBody>
                  <a:tcPr marL="101917" marR="101917" marT="101917" marB="101917" anchor="t" anchorCtr="0"/>
                </a:tc>
                <a:tc>
                  <a:txBody>
                    <a:bodyPr/>
                    <a:p>
                      <a:pPr fontAlgn="t"/>
                      <a:r>
                        <a:rPr lang="zh-CN" altLang="en-US" sz="1400"/>
                        <a:t>唯一值个数（去重）</a:t>
                      </a:r>
                      <a:endParaRPr lang="zh-CN" altLang="en-US" sz="1400"/>
                    </a:p>
                  </a:txBody>
                  <a:tcPr marL="101917" marR="101917" marT="101917" marB="101917" anchor="t" anchorCtr="0"/>
                </a:tc>
                <a:tc>
                  <a:txBody>
                    <a:bodyPr/>
                    <a:p>
                      <a:pPr fontAlgn="t"/>
                      <a:r>
                        <a:rPr lang="en-US" altLang="zh-CN" sz="1400"/>
                        <a:t>keys()</a:t>
                      </a:r>
                      <a:endParaRPr lang="en-US" altLang="zh-CN" sz="1400"/>
                    </a:p>
                  </a:txBody>
                  <a:tcPr marL="101917" marR="101917" marT="101917" marB="101917" anchor="t" anchorCtr="0"/>
                </a:tc>
                <a:tc>
                  <a:txBody>
                    <a:bodyPr/>
                    <a:p>
                      <a:pPr fontAlgn="t"/>
                      <a:r>
                        <a:rPr lang="zh-CN" altLang="en-US" sz="1400"/>
                        <a:t>返回 </a:t>
                      </a:r>
                      <a:r>
                        <a:rPr lang="en-US" altLang="zh-CN" sz="1400"/>
                        <a:t>Series </a:t>
                      </a:r>
                      <a:r>
                        <a:rPr lang="zh-CN" altLang="en-US" sz="1400"/>
                        <a:t>的索引对象</a:t>
                      </a:r>
                      <a:endParaRPr lang="zh-CN" altLang="en-US" sz="1400"/>
                    </a:p>
                  </a:txBody>
                  <a:tcPr marL="101917" marR="101917" marT="101917" marB="101917" anchor="t" anchorCtr="0"/>
                </a:tc>
              </a:tr>
              <a:tr h="487680">
                <a:tc>
                  <a:txBody>
                    <a:bodyPr/>
                    <a:p>
                      <a:pPr fontAlgn="t"/>
                      <a:r>
                        <a:rPr lang="en-US" altLang="zh-CN" sz="1400"/>
                        <a:t>unique()</a:t>
                      </a:r>
                      <a:endParaRPr lang="en-US" altLang="zh-CN" sz="1400"/>
                    </a:p>
                  </a:txBody>
                  <a:tcPr marL="101917" marR="101917" marT="101917" marB="101917" anchor="t" anchorCtr="0"/>
                </a:tc>
                <a:tc>
                  <a:txBody>
                    <a:bodyPr/>
                    <a:p>
                      <a:pPr fontAlgn="t"/>
                      <a:r>
                        <a:rPr lang="zh-CN" altLang="en-US" sz="1400"/>
                        <a:t>获取去重后的值数组</a:t>
                      </a:r>
                      <a:endParaRPr lang="zh-CN" altLang="en-US" sz="1400"/>
                    </a:p>
                  </a:txBody>
                  <a:tcPr marL="101917" marR="101917" marT="101917" marB="101917" anchor="t" anchorCtr="0"/>
                </a:tc>
                <a:tc>
                  <a:txBody>
                    <a:bodyPr/>
                    <a:p>
                      <a:pPr fontAlgn="t"/>
                      <a:endParaRPr lang="en-US" altLang="zh-CN" sz="1400"/>
                    </a:p>
                  </a:txBody>
                  <a:tcPr marL="101917" marR="101917" marT="101917" marB="101917" anchor="t" anchorCtr="0"/>
                </a:tc>
                <a:tc>
                  <a:txBody>
                    <a:bodyPr/>
                    <a:p>
                      <a:pPr fontAlgn="t"/>
                      <a:endParaRPr lang="zh-CN" altLang="en-US" sz="1400"/>
                    </a:p>
                  </a:txBody>
                  <a:tcPr marL="101917" marR="101917" marT="101917" marB="101917" anchor="t" anchorCtr="0"/>
                </a:tc>
              </a:tr>
              <a:tr h="487680">
                <a:tc>
                  <a:txBody>
                    <a:bodyPr/>
                    <a:p>
                      <a:pPr fontAlgn="t"/>
                      <a:r>
                        <a:rPr lang="en-US" altLang="zh-CN" sz="1400"/>
                        <a:t>drop_duplicates()</a:t>
                      </a:r>
                      <a:endParaRPr lang="en-US" altLang="zh-CN" sz="1400"/>
                    </a:p>
                  </a:txBody>
                  <a:tcPr marL="101917" marR="101917" marT="101917" marB="101917" anchor="t" anchorCtr="0"/>
                </a:tc>
                <a:tc>
                  <a:txBody>
                    <a:bodyPr/>
                    <a:p>
                      <a:pPr fontAlgn="t"/>
                      <a:r>
                        <a:rPr lang="zh-CN" altLang="en-US" sz="1400"/>
                        <a:t>去除重复项</a:t>
                      </a:r>
                      <a:endParaRPr lang="zh-CN" altLang="en-US" sz="1400"/>
                    </a:p>
                  </a:txBody>
                  <a:tcPr marL="101917" marR="101917" marT="101917" marB="101917" anchor="t" anchorCtr="0"/>
                </a:tc>
                <a:tc>
                  <a:txBody>
                    <a:bodyPr/>
                    <a:p>
                      <a:pPr fontAlgn="t"/>
                      <a:endParaRPr lang="en-US" altLang="zh-CN" sz="1400"/>
                    </a:p>
                  </a:txBody>
                  <a:tcPr marL="101917" marR="101917" marT="101917" marB="101917" anchor="t" anchorCtr="0"/>
                </a:tc>
                <a:tc>
                  <a:txBody>
                    <a:bodyPr/>
                    <a:p>
                      <a:pPr fontAlgn="t"/>
                      <a:endParaRPr lang="zh-CN" altLang="en-US" sz="1400"/>
                    </a:p>
                  </a:txBody>
                  <a:tcPr marL="101917" marR="101917" marT="101917" marB="101917" anchor="t" anchorCtr="0"/>
                </a:tc>
              </a:tr>
              <a:tr h="511810">
                <a:tc>
                  <a:txBody>
                    <a:bodyPr/>
                    <a:p>
                      <a:pPr fontAlgn="t"/>
                      <a:r>
                        <a:rPr lang="en-US" altLang="zh-CN" sz="1400"/>
                        <a:t>sample()</a:t>
                      </a:r>
                      <a:endParaRPr lang="en-US" altLang="zh-CN" sz="1400"/>
                    </a:p>
                  </a:txBody>
                  <a:tcPr marL="101917" marR="101917" marT="101917" marB="101917" anchor="t" anchorCtr="0"/>
                </a:tc>
                <a:tc>
                  <a:txBody>
                    <a:bodyPr/>
                    <a:p>
                      <a:pPr fontAlgn="t"/>
                      <a:r>
                        <a:rPr lang="zh-CN" altLang="en-US" sz="1400"/>
                        <a:t>随机抽样</a:t>
                      </a:r>
                      <a:endParaRPr lang="zh-CN" altLang="en-US" sz="1400"/>
                    </a:p>
                  </a:txBody>
                  <a:tcPr marL="101917" marR="101917" marT="101917" marB="101917" anchor="t" anchorCtr="0"/>
                </a:tc>
                <a:tc>
                  <a:txBody>
                    <a:bodyPr/>
                    <a:p>
                      <a:pPr fontAlgn="t"/>
                      <a:endParaRPr lang="en-US" altLang="zh-CN" sz="1400"/>
                    </a:p>
                  </a:txBody>
                  <a:tcPr marL="101917" marR="101917" marT="101917" marB="101917" anchor="t" anchorCtr="0"/>
                </a:tc>
                <a:tc>
                  <a:txBody>
                    <a:bodyPr/>
                    <a:p>
                      <a:pPr fontAlgn="t"/>
                      <a:endParaRPr lang="zh-CN" altLang="en-US" sz="1400"/>
                    </a:p>
                  </a:txBody>
                  <a:tcPr marL="101917" marR="101917" marT="101917" marB="101917" anchor="t" anchorCtr="0"/>
                </a:tc>
              </a:tr>
              <a:tr h="487680">
                <a:tc>
                  <a:txBody>
                    <a:bodyPr/>
                    <a:p>
                      <a:pPr fontAlgn="t"/>
                      <a:r>
                        <a:rPr lang="en-US" altLang="zh-CN" sz="1400"/>
                        <a:t>sort_index()</a:t>
                      </a:r>
                      <a:endParaRPr lang="en-US" altLang="zh-CN" sz="1400"/>
                    </a:p>
                  </a:txBody>
                  <a:tcPr marL="101917" marR="101917" marT="101917" marB="101917" anchor="t" anchorCtr="0"/>
                </a:tc>
                <a:tc>
                  <a:txBody>
                    <a:bodyPr/>
                    <a:p>
                      <a:pPr fontAlgn="t"/>
                      <a:r>
                        <a:rPr lang="zh-CN" altLang="en-US" sz="1400"/>
                        <a:t>按索引排序</a:t>
                      </a:r>
                      <a:endParaRPr lang="zh-CN" altLang="en-US" sz="1400"/>
                    </a:p>
                  </a:txBody>
                  <a:tcPr marL="101917" marR="101917" marT="101917" marB="101917" anchor="t" anchorCtr="0"/>
                </a:tc>
                <a:tc>
                  <a:txBody>
                    <a:bodyPr/>
                    <a:p>
                      <a:pPr fontAlgn="t"/>
                      <a:endParaRPr lang="en-US" altLang="zh-CN" sz="1400"/>
                    </a:p>
                  </a:txBody>
                  <a:tcPr marL="101917" marR="101917" marT="101917" marB="101917" anchor="t" anchorCtr="0"/>
                </a:tc>
                <a:tc>
                  <a:txBody>
                    <a:bodyPr/>
                    <a:p>
                      <a:pPr fontAlgn="t"/>
                      <a:endParaRPr lang="zh-CN" altLang="en-US" sz="1400"/>
                    </a:p>
                  </a:txBody>
                  <a:tcPr marL="101917" marR="101917" marT="101917" marB="101917" anchor="t" anchorCtr="0"/>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5017"/>
            <a:ext cx="3112422" cy="46037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学生成绩统计</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7321"/>
                <a:ext cx="3733433" cy="52197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3.2 Series</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案例</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3474882" y="5235143"/>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grpSp>
        <p:nvGrpSpPr>
          <p:cNvPr id="56" name="组合 55"/>
          <p:cNvGrpSpPr/>
          <p:nvPr>
            <p:custDataLst>
              <p:tags r:id="rId1"/>
            </p:custDataLst>
          </p:nvPr>
        </p:nvGrpSpPr>
        <p:grpSpPr>
          <a:xfrm>
            <a:off x="705485" y="1928495"/>
            <a:ext cx="10706735" cy="4370705"/>
            <a:chOff x="660400" y="5116394"/>
            <a:chExt cx="10706763" cy="678059"/>
          </a:xfrm>
        </p:grpSpPr>
        <p:sp>
          <p:nvSpPr>
            <p:cNvPr id="61" name="ComponentBackground3"/>
            <p:cNvSpPr/>
            <p:nvPr>
              <p:custDataLst>
                <p:tags r:id="rId2"/>
              </p:custDataLst>
            </p:nvPr>
          </p:nvSpPr>
          <p:spPr>
            <a:xfrm>
              <a:off x="660400" y="5116397"/>
              <a:ext cx="10706128" cy="678056"/>
            </a:xfrm>
            <a:prstGeom prst="roundRect">
              <a:avLst>
                <a:gd name="adj" fmla="val 14808"/>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sp>
          <p:nvSpPr>
            <p:cNvPr id="60" name="Text3"/>
            <p:cNvSpPr/>
            <p:nvPr>
              <p:custDataLst>
                <p:tags r:id="rId3"/>
              </p:custDataLst>
            </p:nvPr>
          </p:nvSpPr>
          <p:spPr>
            <a:xfrm>
              <a:off x="928371" y="5116394"/>
              <a:ext cx="10438792" cy="678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创建一个包含</a:t>
              </a:r>
              <a:r>
                <a:rPr kumimoji="1" lang="en-US" altLang="zh-CN" sz="2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10</a:t>
              </a:r>
              <a:r>
                <a:rPr kumimoji="1" lang="zh-CN" altLang="en-US" sz="2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名学生数学成绩的</a:t>
              </a:r>
              <a:r>
                <a:rPr kumimoji="1" lang="en-US" altLang="zh-CN" sz="2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Series</a:t>
              </a:r>
              <a:r>
                <a:rPr kumimoji="1" lang="zh-CN" altLang="en-US" sz="2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，成绩范围在</a:t>
              </a:r>
              <a:r>
                <a:rPr kumimoji="1" lang="en-US" altLang="zh-CN" sz="2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50-100</a:t>
              </a:r>
              <a:r>
                <a:rPr kumimoji="1" lang="zh-CN" altLang="en-US" sz="2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之间。</a:t>
              </a:r>
              <a:endParaRPr kumimoji="1" lang="zh-CN" altLang="en-US" sz="2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计算平均分、最高分、最低分，并找出高于平均分的学生人数。</a:t>
              </a:r>
              <a:endParaRPr kumimoji="1" lang="zh-CN" altLang="en-US" sz="2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en-US" altLang="zh-CN" sz="1400" b="0"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en-US" altLang="zh-CN"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 </a:t>
              </a:r>
              <a:r>
                <a:rPr kumimoji="1" lang="zh-CN" altLang="en-US"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生成随机成绩</a:t>
              </a:r>
              <a:endParaRPr kumimoji="1" lang="zh-CN" altLang="en-US"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en-US" altLang="zh-CN"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np.random.seed(42)</a:t>
              </a:r>
              <a:endParaRPr kumimoji="1" lang="en-US" altLang="zh-CN"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en-US" altLang="zh-CN"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scores = pd.Series(np.random.randint(50, 101, 10), index=['</a:t>
              </a:r>
              <a:r>
                <a:rPr kumimoji="1" lang="zh-CN" altLang="en-US"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学生</a:t>
              </a:r>
              <a:r>
                <a:rPr kumimoji="1" lang="en-US" altLang="zh-CN"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'+str(i) for i in range(1, 11)])</a:t>
              </a:r>
              <a:endParaRPr kumimoji="1" lang="en-US" altLang="zh-CN"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en-US" altLang="zh-CN"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en-US" altLang="zh-CN"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 </a:t>
              </a:r>
              <a:r>
                <a:rPr kumimoji="1" lang="zh-CN" altLang="en-US"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你的代码</a:t>
              </a:r>
              <a:r>
                <a:rPr kumimoji="1" lang="en-US" altLang="zh-CN"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a:t>
              </a:r>
              <a:endParaRPr kumimoji="1" lang="en-US" altLang="zh-CN" sz="20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5017"/>
            <a:ext cx="3112422" cy="46037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温度数据分析</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7321"/>
                <a:ext cx="3733433" cy="52197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3.2 Series</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案例</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3474882" y="5235143"/>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grpSp>
        <p:nvGrpSpPr>
          <p:cNvPr id="56" name="组合 55"/>
          <p:cNvGrpSpPr/>
          <p:nvPr>
            <p:custDataLst>
              <p:tags r:id="rId1"/>
            </p:custDataLst>
          </p:nvPr>
        </p:nvGrpSpPr>
        <p:grpSpPr>
          <a:xfrm>
            <a:off x="705485" y="1928495"/>
            <a:ext cx="10706735" cy="4370705"/>
            <a:chOff x="660400" y="5116394"/>
            <a:chExt cx="10706763" cy="678059"/>
          </a:xfrm>
        </p:grpSpPr>
        <p:sp>
          <p:nvSpPr>
            <p:cNvPr id="61" name="ComponentBackground3"/>
            <p:cNvSpPr/>
            <p:nvPr>
              <p:custDataLst>
                <p:tags r:id="rId2"/>
              </p:custDataLst>
            </p:nvPr>
          </p:nvSpPr>
          <p:spPr>
            <a:xfrm>
              <a:off x="660400" y="5116397"/>
              <a:ext cx="10706128" cy="678056"/>
            </a:xfrm>
            <a:prstGeom prst="roundRect">
              <a:avLst>
                <a:gd name="adj" fmla="val 14808"/>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sp>
          <p:nvSpPr>
            <p:cNvPr id="60" name="Text3"/>
            <p:cNvSpPr/>
            <p:nvPr>
              <p:custDataLst>
                <p:tags r:id="rId3"/>
              </p:custDataLst>
            </p:nvPr>
          </p:nvSpPr>
          <p:spPr>
            <a:xfrm>
              <a:off x="928371" y="5116394"/>
              <a:ext cx="10438792" cy="678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给定某城市一周每天的最高温度</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Series</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，完成以下任务：</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找出温度超过</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30</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度的天数</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计算平均温度</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将温度从高到低排序</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找出温度变化最大的两天</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temperatures = pd.Series([28, 31, 29, 32, 30, 27, 33], </a:t>
              </a:r>
              <a:endPar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                         index=['</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周一</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 '</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周二</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 '</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周三</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 '</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周四</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 '</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周五</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 '</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周六</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 '</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周日</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a:t>
              </a:r>
              <a:endPar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5017"/>
            <a:ext cx="3112422" cy="46037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股票价格</a:t>
            </a:r>
            <a:r>
              <a:rPr lang="zh-CN" altLang="en-US" sz="2400" b="1" dirty="0">
                <a:solidFill>
                  <a:srgbClr val="177360"/>
                </a:solidFill>
                <a:sym typeface="Arial" panose="020B0604020202090204" pitchFamily="34" charset="0"/>
              </a:rPr>
              <a:t>分析</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7321"/>
                <a:ext cx="3733433" cy="52197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3.2 Series</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案例</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3474882" y="5235143"/>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grpSp>
        <p:nvGrpSpPr>
          <p:cNvPr id="56" name="组合 55"/>
          <p:cNvGrpSpPr/>
          <p:nvPr>
            <p:custDataLst>
              <p:tags r:id="rId1"/>
            </p:custDataLst>
          </p:nvPr>
        </p:nvGrpSpPr>
        <p:grpSpPr>
          <a:xfrm>
            <a:off x="705485" y="1928495"/>
            <a:ext cx="10706735" cy="4370705"/>
            <a:chOff x="660400" y="5116394"/>
            <a:chExt cx="10706763" cy="678059"/>
          </a:xfrm>
        </p:grpSpPr>
        <p:sp>
          <p:nvSpPr>
            <p:cNvPr id="61" name="ComponentBackground3"/>
            <p:cNvSpPr/>
            <p:nvPr>
              <p:custDataLst>
                <p:tags r:id="rId2"/>
              </p:custDataLst>
            </p:nvPr>
          </p:nvSpPr>
          <p:spPr>
            <a:xfrm>
              <a:off x="660400" y="5116397"/>
              <a:ext cx="10706128" cy="678056"/>
            </a:xfrm>
            <a:prstGeom prst="roundRect">
              <a:avLst>
                <a:gd name="adj" fmla="val 14808"/>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sp>
          <p:nvSpPr>
            <p:cNvPr id="60" name="Text3"/>
            <p:cNvSpPr/>
            <p:nvPr>
              <p:custDataLst>
                <p:tags r:id="rId3"/>
              </p:custDataLst>
            </p:nvPr>
          </p:nvSpPr>
          <p:spPr>
            <a:xfrm>
              <a:off x="928371" y="5116394"/>
              <a:ext cx="10438792" cy="678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给定某股票连续</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10</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个交易日的收盘价</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Series</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计算每日收益率（当日收盘价</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前日收盘价</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 - 1</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找出收益率最高和最低的日期</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计算波动率（收益率的标准差）</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prices = pd.Series([102.3, 103.5, 105.1, 104.8, 106.2, 107.0, 106.5, 108.1, 109.3, 110.2], index=pd.date_range('2023-01-01', periods=10))</a:t>
              </a:r>
              <a:endPar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5017"/>
            <a:ext cx="3112422" cy="46037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销售数据分析</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7321"/>
                <a:ext cx="3733433" cy="52197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3.2 Series</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案例</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3474882" y="5235143"/>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grpSp>
        <p:nvGrpSpPr>
          <p:cNvPr id="56" name="组合 55"/>
          <p:cNvGrpSpPr/>
          <p:nvPr>
            <p:custDataLst>
              <p:tags r:id="rId1"/>
            </p:custDataLst>
          </p:nvPr>
        </p:nvGrpSpPr>
        <p:grpSpPr>
          <a:xfrm>
            <a:off x="705485" y="1928495"/>
            <a:ext cx="10706735" cy="4370705"/>
            <a:chOff x="660400" y="5116394"/>
            <a:chExt cx="10706763" cy="678059"/>
          </a:xfrm>
        </p:grpSpPr>
        <p:sp>
          <p:nvSpPr>
            <p:cNvPr id="61" name="ComponentBackground3"/>
            <p:cNvSpPr/>
            <p:nvPr>
              <p:custDataLst>
                <p:tags r:id="rId2"/>
              </p:custDataLst>
            </p:nvPr>
          </p:nvSpPr>
          <p:spPr>
            <a:xfrm>
              <a:off x="660400" y="5116397"/>
              <a:ext cx="10706128" cy="678056"/>
            </a:xfrm>
            <a:prstGeom prst="roundRect">
              <a:avLst>
                <a:gd name="adj" fmla="val 14808"/>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sp>
          <p:nvSpPr>
            <p:cNvPr id="60" name="Text3"/>
            <p:cNvSpPr/>
            <p:nvPr>
              <p:custDataLst>
                <p:tags r:id="rId3"/>
              </p:custDataLst>
            </p:nvPr>
          </p:nvSpPr>
          <p:spPr>
            <a:xfrm>
              <a:off x="928371" y="5116394"/>
              <a:ext cx="10438792" cy="678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某产品过去</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12</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个月的销售量</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Series</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计算季度平均销量（每</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3</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个月为一个季度）</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找出销量最高的月份</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计算月环比增长率</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找出连续增长超过</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2</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个月的月份</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sales = pd.Series([120, 135, 145, 160, 155, 170, 180, 175, 190, 200, 210, 220],index=pd.date_range('2022-01-01', periods=12, freq='M'))</a:t>
              </a:r>
              <a:endPar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5017"/>
            <a:ext cx="3112422" cy="46037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每小时销售数据</a:t>
            </a:r>
            <a:r>
              <a:rPr lang="zh-CN" altLang="en-US" sz="2400" b="1" dirty="0">
                <a:solidFill>
                  <a:srgbClr val="177360"/>
                </a:solidFill>
                <a:sym typeface="Arial" panose="020B0604020202090204" pitchFamily="34" charset="0"/>
              </a:rPr>
              <a:t>分析</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7321"/>
                <a:ext cx="3733433" cy="52197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3.2 Series</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案例</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3474882" y="5235143"/>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grpSp>
        <p:nvGrpSpPr>
          <p:cNvPr id="56" name="组合 55"/>
          <p:cNvGrpSpPr/>
          <p:nvPr>
            <p:custDataLst>
              <p:tags r:id="rId1"/>
            </p:custDataLst>
          </p:nvPr>
        </p:nvGrpSpPr>
        <p:grpSpPr>
          <a:xfrm>
            <a:off x="705485" y="1928495"/>
            <a:ext cx="10706735" cy="4370705"/>
            <a:chOff x="660400" y="5116394"/>
            <a:chExt cx="10706763" cy="678059"/>
          </a:xfrm>
        </p:grpSpPr>
        <p:sp>
          <p:nvSpPr>
            <p:cNvPr id="61" name="ComponentBackground3"/>
            <p:cNvSpPr/>
            <p:nvPr>
              <p:custDataLst>
                <p:tags r:id="rId2"/>
              </p:custDataLst>
            </p:nvPr>
          </p:nvSpPr>
          <p:spPr>
            <a:xfrm>
              <a:off x="660400" y="5116397"/>
              <a:ext cx="10706128" cy="678056"/>
            </a:xfrm>
            <a:prstGeom prst="roundRect">
              <a:avLst>
                <a:gd name="adj" fmla="val 14808"/>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sp>
          <p:nvSpPr>
            <p:cNvPr id="60" name="Text3"/>
            <p:cNvSpPr/>
            <p:nvPr>
              <p:custDataLst>
                <p:tags r:id="rId3"/>
              </p:custDataLst>
            </p:nvPr>
          </p:nvSpPr>
          <p:spPr>
            <a:xfrm>
              <a:off x="928371" y="5116394"/>
              <a:ext cx="10438792" cy="678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某商店每小时销售额</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Series</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按天重采样计算每日总销售额</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计算每天营业时间（</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8:00-22:00</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）和非营业时间的销售额比例</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找出销售额最高的</a:t>
              </a: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3</a:t>
              </a:r>
              <a:r>
                <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个小时</a:t>
              </a: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zh-CN" altLang="en-US"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np.random.seed(42)</a:t>
              </a:r>
              <a:endPar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hourly_sales = pd.Series(np.random.randint(0, 100, 24),</a:t>
              </a:r>
              <a:endPar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rPr>
                <a:t>                        index=pd.date_range('2025-01-01', periods=24, freq='H'))</a:t>
              </a:r>
              <a:endParaRPr kumimoji="1" lang="en-US" altLang="zh-CN" sz="2400" b="0" i="0" u="none" strike="noStrike" kern="1200" cap="none" spc="0" normalizeH="0" baseline="0" noProof="0" dirty="0">
                <a:ln>
                  <a:noFill/>
                </a:ln>
                <a:solidFill>
                  <a:schemeClr val="bg2">
                    <a:lumMod val="25000"/>
                  </a:schemeClr>
                </a:solidFill>
                <a:effectLst/>
                <a:uLnTx/>
                <a:uFillTx/>
                <a:latin typeface="Arial" panose="020B0604020202090204"/>
                <a:ea typeface="微软雅黑"/>
                <a:cs typeface="+mn-ea"/>
                <a:sym typeface="+mn-lt"/>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1770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2"/>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3.3 </a:t>
              </a:r>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DataFrame</a:t>
              </a:r>
              <a:endPar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pic>
        <p:nvPicPr>
          <p:cNvPr id="2" name="图片 1"/>
          <p:cNvPicPr>
            <a:picLocks noChangeAspect="1"/>
          </p:cNvPicPr>
          <p:nvPr/>
        </p:nvPicPr>
        <p:blipFill>
          <a:blip r:embed="rId1"/>
          <a:stretch>
            <a:fillRect/>
          </a:stretch>
        </p:blipFill>
        <p:spPr>
          <a:xfrm>
            <a:off x="2596515" y="2585720"/>
            <a:ext cx="7612380" cy="360426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1770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2"/>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3.3 </a:t>
              </a:r>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DataFrame</a:t>
              </a:r>
              <a:endPar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8" name="组合 17"/>
          <p:cNvGrpSpPr/>
          <p:nvPr>
            <p:custDataLst>
              <p:tags r:id="rId1"/>
            </p:custDataLst>
          </p:nvPr>
        </p:nvGrpSpPr>
        <p:grpSpPr>
          <a:xfrm>
            <a:off x="6738620" y="2269174"/>
            <a:ext cx="2890520" cy="678053"/>
            <a:chOff x="660400" y="2062799"/>
            <a:chExt cx="2890520" cy="678053"/>
          </a:xfrm>
        </p:grpSpPr>
        <p:sp>
          <p:nvSpPr>
            <p:cNvPr id="37" name="ComponentBackground1"/>
            <p:cNvSpPr/>
            <p:nvPr>
              <p:custDataLst>
                <p:tags r:id="rId2"/>
              </p:custDataLst>
            </p:nvPr>
          </p:nvSpPr>
          <p:spPr>
            <a:xfrm>
              <a:off x="660400" y="2062799"/>
              <a:ext cx="2890520" cy="678053"/>
            </a:xfrm>
            <a:prstGeom prst="roundRect">
              <a:avLst>
                <a:gd name="adj" fmla="val 50000"/>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38" name="组合 37"/>
            <p:cNvGrpSpPr/>
            <p:nvPr/>
          </p:nvGrpSpPr>
          <p:grpSpPr>
            <a:xfrm>
              <a:off x="779820" y="2153762"/>
              <a:ext cx="496130" cy="496128"/>
              <a:chOff x="4961470" y="7196086"/>
              <a:chExt cx="410200" cy="410198"/>
            </a:xfrm>
          </p:grpSpPr>
          <p:sp>
            <p:nvSpPr>
              <p:cNvPr id="42" name="IconBackground1"/>
              <p:cNvSpPr/>
              <p:nvPr>
                <p:custDataLst>
                  <p:tags r:id="rId3"/>
                </p:custDataLst>
              </p:nvPr>
            </p:nvSpPr>
            <p:spPr>
              <a:xfrm>
                <a:off x="4961470" y="7196086"/>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43" name="Icon1"/>
              <p:cNvSpPr/>
              <p:nvPr>
                <p:custDataLst>
                  <p:tags r:id="rId4"/>
                </p:custDataLst>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sp>
          <p:nvSpPr>
            <p:cNvPr id="39" name="Bullet1"/>
            <p:cNvSpPr txBox="1"/>
            <p:nvPr>
              <p:custDataLst>
                <p:tags r:id="rId5"/>
              </p:custDataLst>
            </p:nvPr>
          </p:nvSpPr>
          <p:spPr>
            <a:xfrm>
              <a:off x="1275951" y="2221175"/>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创建</a:t>
              </a: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方法</a:t>
              </a:r>
              <a:endPar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7" name="组合 6"/>
          <p:cNvGrpSpPr/>
          <p:nvPr>
            <p:custDataLst>
              <p:tags r:id="rId6"/>
            </p:custDataLst>
          </p:nvPr>
        </p:nvGrpSpPr>
        <p:grpSpPr>
          <a:xfrm>
            <a:off x="6738620" y="3060759"/>
            <a:ext cx="2890520" cy="678053"/>
            <a:chOff x="660400" y="3605388"/>
            <a:chExt cx="2890520" cy="678053"/>
          </a:xfrm>
        </p:grpSpPr>
        <p:grpSp>
          <p:nvGrpSpPr>
            <p:cNvPr id="29" name="组合 28"/>
            <p:cNvGrpSpPr/>
            <p:nvPr/>
          </p:nvGrpSpPr>
          <p:grpSpPr>
            <a:xfrm>
              <a:off x="660400" y="3605388"/>
              <a:ext cx="2890520" cy="678053"/>
              <a:chOff x="1964602" y="1769935"/>
              <a:chExt cx="3883326" cy="910943"/>
            </a:xfrm>
          </p:grpSpPr>
          <p:sp>
            <p:nvSpPr>
              <p:cNvPr id="33" name="ComponentBackground2"/>
              <p:cNvSpPr/>
              <p:nvPr>
                <p:custDataLst>
                  <p:tags r:id="rId7"/>
                </p:custDataLst>
              </p:nvPr>
            </p:nvSpPr>
            <p:spPr>
              <a:xfrm>
                <a:off x="1964602" y="1769935"/>
                <a:ext cx="3883326" cy="910943"/>
              </a:xfrm>
              <a:prstGeom prst="roundRect">
                <a:avLst>
                  <a:gd name="adj" fmla="val 50000"/>
                </a:avLst>
              </a:prstGeom>
              <a:solidFill>
                <a:schemeClr val="accent2">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34" name="组合 33"/>
              <p:cNvGrpSpPr/>
              <p:nvPr/>
            </p:nvGrpSpPr>
            <p:grpSpPr>
              <a:xfrm>
                <a:off x="2125039" y="1892141"/>
                <a:ext cx="666536" cy="666533"/>
                <a:chOff x="4961470" y="7196086"/>
                <a:chExt cx="410200" cy="410198"/>
              </a:xfrm>
            </p:grpSpPr>
            <p:sp>
              <p:nvSpPr>
                <p:cNvPr id="35" name="IconBackground2"/>
                <p:cNvSpPr/>
                <p:nvPr>
                  <p:custDataLst>
                    <p:tags r:id="rId8"/>
                  </p:custDataLst>
                </p:nvPr>
              </p:nvSpPr>
              <p:spPr>
                <a:xfrm>
                  <a:off x="4961470" y="7196086"/>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36" name="Icon2"/>
                <p:cNvSpPr/>
                <p:nvPr>
                  <p:custDataLst>
                    <p:tags r:id="rId9"/>
                  </p:custDataLst>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30" name="Bullet2"/>
            <p:cNvSpPr txBox="1"/>
            <p:nvPr>
              <p:custDataLst>
                <p:tags r:id="rId10"/>
              </p:custDataLst>
            </p:nvPr>
          </p:nvSpPr>
          <p:spPr>
            <a:xfrm>
              <a:off x="1275951" y="3763764"/>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属性</a:t>
              </a:r>
              <a:endPar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8" name="组合 7"/>
          <p:cNvGrpSpPr/>
          <p:nvPr>
            <p:custDataLst>
              <p:tags r:id="rId11"/>
            </p:custDataLst>
          </p:nvPr>
        </p:nvGrpSpPr>
        <p:grpSpPr>
          <a:xfrm>
            <a:off x="6738620" y="3818240"/>
            <a:ext cx="2890520" cy="678053"/>
            <a:chOff x="660400" y="5116397"/>
            <a:chExt cx="2890520" cy="678053"/>
          </a:xfrm>
        </p:grpSpPr>
        <p:grpSp>
          <p:nvGrpSpPr>
            <p:cNvPr id="21" name="组合 20"/>
            <p:cNvGrpSpPr/>
            <p:nvPr/>
          </p:nvGrpSpPr>
          <p:grpSpPr>
            <a:xfrm>
              <a:off x="660400" y="5116397"/>
              <a:ext cx="2890520" cy="678053"/>
              <a:chOff x="1964602" y="1769935"/>
              <a:chExt cx="3883326" cy="910943"/>
            </a:xfrm>
          </p:grpSpPr>
          <p:sp>
            <p:nvSpPr>
              <p:cNvPr id="25" name="ComponentBackground3"/>
              <p:cNvSpPr/>
              <p:nvPr>
                <p:custDataLst>
                  <p:tags r:id="rId12"/>
                </p:custDataLst>
              </p:nvPr>
            </p:nvSpPr>
            <p:spPr>
              <a:xfrm>
                <a:off x="1964602" y="1769935"/>
                <a:ext cx="3883326" cy="910943"/>
              </a:xfrm>
              <a:prstGeom prst="roundRect">
                <a:avLst>
                  <a:gd name="adj" fmla="val 50000"/>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26" name="组合 25"/>
              <p:cNvGrpSpPr/>
              <p:nvPr/>
            </p:nvGrpSpPr>
            <p:grpSpPr>
              <a:xfrm>
                <a:off x="2125039" y="1892141"/>
                <a:ext cx="666536" cy="666533"/>
                <a:chOff x="4961470" y="7196086"/>
                <a:chExt cx="410200" cy="410198"/>
              </a:xfrm>
            </p:grpSpPr>
            <p:sp>
              <p:nvSpPr>
                <p:cNvPr id="27" name="IconBackground3"/>
                <p:cNvSpPr/>
                <p:nvPr>
                  <p:custDataLst>
                    <p:tags r:id="rId13"/>
                  </p:custDataLst>
                </p:nvPr>
              </p:nvSpPr>
              <p:spPr>
                <a:xfrm>
                  <a:off x="4961470" y="7196086"/>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28" name="Icon3"/>
                <p:cNvSpPr/>
                <p:nvPr>
                  <p:custDataLst>
                    <p:tags r:id="rId14"/>
                  </p:custDataLst>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22" name="Bullet3"/>
            <p:cNvSpPr txBox="1"/>
            <p:nvPr>
              <p:custDataLst>
                <p:tags r:id="rId15"/>
              </p:custDataLst>
            </p:nvPr>
          </p:nvSpPr>
          <p:spPr>
            <a:xfrm>
              <a:off x="1275951" y="5274773"/>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访问</a:t>
              </a: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数据</a:t>
              </a:r>
              <a:endPar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47" name="组合 46"/>
          <p:cNvGrpSpPr/>
          <p:nvPr>
            <p:custDataLst>
              <p:tags r:id="rId16"/>
            </p:custDataLst>
          </p:nvPr>
        </p:nvGrpSpPr>
        <p:grpSpPr>
          <a:xfrm>
            <a:off x="6705501" y="4608767"/>
            <a:ext cx="2890520" cy="678053"/>
            <a:chOff x="660400" y="3605388"/>
            <a:chExt cx="2890520" cy="678053"/>
          </a:xfrm>
        </p:grpSpPr>
        <p:grpSp>
          <p:nvGrpSpPr>
            <p:cNvPr id="48" name="组合 47"/>
            <p:cNvGrpSpPr/>
            <p:nvPr/>
          </p:nvGrpSpPr>
          <p:grpSpPr>
            <a:xfrm>
              <a:off x="660400" y="3605388"/>
              <a:ext cx="2890520" cy="678053"/>
              <a:chOff x="1964602" y="1769935"/>
              <a:chExt cx="3883326" cy="910943"/>
            </a:xfrm>
          </p:grpSpPr>
          <p:sp>
            <p:nvSpPr>
              <p:cNvPr id="52" name="ComponentBackground2"/>
              <p:cNvSpPr/>
              <p:nvPr>
                <p:custDataLst>
                  <p:tags r:id="rId17"/>
                </p:custDataLst>
              </p:nvPr>
            </p:nvSpPr>
            <p:spPr>
              <a:xfrm>
                <a:off x="1964602" y="1769935"/>
                <a:ext cx="3883326" cy="910943"/>
              </a:xfrm>
              <a:prstGeom prst="roundRect">
                <a:avLst>
                  <a:gd name="adj" fmla="val 50000"/>
                </a:avLst>
              </a:prstGeom>
              <a:solidFill>
                <a:schemeClr val="accent2">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53" name="组合 52"/>
              <p:cNvGrpSpPr/>
              <p:nvPr/>
            </p:nvGrpSpPr>
            <p:grpSpPr>
              <a:xfrm>
                <a:off x="2125039" y="1892141"/>
                <a:ext cx="666536" cy="666533"/>
                <a:chOff x="4961470" y="7196086"/>
                <a:chExt cx="410200" cy="410198"/>
              </a:xfrm>
            </p:grpSpPr>
            <p:sp>
              <p:nvSpPr>
                <p:cNvPr id="54" name="IconBackground2"/>
                <p:cNvSpPr/>
                <p:nvPr>
                  <p:custDataLst>
                    <p:tags r:id="rId18"/>
                  </p:custDataLst>
                </p:nvPr>
              </p:nvSpPr>
              <p:spPr>
                <a:xfrm>
                  <a:off x="4961470" y="7196086"/>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55" name="Icon2"/>
                <p:cNvSpPr/>
                <p:nvPr>
                  <p:custDataLst>
                    <p:tags r:id="rId19"/>
                  </p:custDataLst>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49" name="Bullet2"/>
            <p:cNvSpPr txBox="1"/>
            <p:nvPr>
              <p:custDataLst>
                <p:tags r:id="rId20"/>
              </p:custDataLst>
            </p:nvPr>
          </p:nvSpPr>
          <p:spPr>
            <a:xfrm>
              <a:off x="1275951" y="3763764"/>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计算</a:t>
              </a:r>
              <a:endPar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grpSp>
        <p:nvGrpSpPr>
          <p:cNvPr id="56" name="组合 55"/>
          <p:cNvGrpSpPr/>
          <p:nvPr>
            <p:custDataLst>
              <p:tags r:id="rId21"/>
            </p:custDataLst>
          </p:nvPr>
        </p:nvGrpSpPr>
        <p:grpSpPr>
          <a:xfrm>
            <a:off x="6783623" y="5535508"/>
            <a:ext cx="2890520" cy="678053"/>
            <a:chOff x="660400" y="5116397"/>
            <a:chExt cx="2890520" cy="678053"/>
          </a:xfrm>
        </p:grpSpPr>
        <p:grpSp>
          <p:nvGrpSpPr>
            <p:cNvPr id="57" name="组合 56"/>
            <p:cNvGrpSpPr/>
            <p:nvPr/>
          </p:nvGrpSpPr>
          <p:grpSpPr>
            <a:xfrm>
              <a:off x="660400" y="5116397"/>
              <a:ext cx="2890520" cy="678053"/>
              <a:chOff x="1964602" y="1769935"/>
              <a:chExt cx="3883326" cy="910943"/>
            </a:xfrm>
          </p:grpSpPr>
          <p:sp>
            <p:nvSpPr>
              <p:cNvPr id="61" name="ComponentBackground3"/>
              <p:cNvSpPr/>
              <p:nvPr>
                <p:custDataLst>
                  <p:tags r:id="rId22"/>
                </p:custDataLst>
              </p:nvPr>
            </p:nvSpPr>
            <p:spPr>
              <a:xfrm>
                <a:off x="1964602" y="1769935"/>
                <a:ext cx="3883326" cy="910943"/>
              </a:xfrm>
              <a:prstGeom prst="roundRect">
                <a:avLst>
                  <a:gd name="adj" fmla="val 50000"/>
                </a:avLst>
              </a:prstGeom>
              <a:solidFill>
                <a:schemeClr val="accent1">
                  <a:alpha val="1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90204"/>
                  <a:ea typeface="微软雅黑"/>
                  <a:cs typeface="+mn-ea"/>
                  <a:sym typeface="+mn-lt"/>
                </a:endParaRPr>
              </a:p>
            </p:txBody>
          </p:sp>
          <p:grpSp>
            <p:nvGrpSpPr>
              <p:cNvPr id="62" name="组合 61"/>
              <p:cNvGrpSpPr/>
              <p:nvPr/>
            </p:nvGrpSpPr>
            <p:grpSpPr>
              <a:xfrm>
                <a:off x="2125039" y="1892141"/>
                <a:ext cx="666536" cy="666533"/>
                <a:chOff x="4961470" y="7196086"/>
                <a:chExt cx="410200" cy="410198"/>
              </a:xfrm>
            </p:grpSpPr>
            <p:sp>
              <p:nvSpPr>
                <p:cNvPr id="63" name="IconBackground3"/>
                <p:cNvSpPr/>
                <p:nvPr>
                  <p:custDataLst>
                    <p:tags r:id="rId23"/>
                  </p:custDataLst>
                </p:nvPr>
              </p:nvSpPr>
              <p:spPr>
                <a:xfrm>
                  <a:off x="4961470" y="7196086"/>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sp>
              <p:nvSpPr>
                <p:cNvPr id="64" name="Icon3"/>
                <p:cNvSpPr/>
                <p:nvPr>
                  <p:custDataLst>
                    <p:tags r:id="rId24"/>
                  </p:custDataLst>
                </p:nvPr>
              </p:nvSpPr>
              <p:spPr>
                <a:xfrm>
                  <a:off x="5077570" y="733443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Arial" panose="020B0604020202090204"/>
                    <a:ea typeface="微软雅黑"/>
                    <a:cs typeface="+mn-ea"/>
                    <a:sym typeface="+mn-lt"/>
                  </a:endParaRPr>
                </a:p>
              </p:txBody>
            </p:sp>
          </p:grpSp>
        </p:grpSp>
        <p:sp>
          <p:nvSpPr>
            <p:cNvPr id="58" name="Bullet3"/>
            <p:cNvSpPr txBox="1"/>
            <p:nvPr>
              <p:custDataLst>
                <p:tags r:id="rId25"/>
              </p:custDataLst>
            </p:nvPr>
          </p:nvSpPr>
          <p:spPr>
            <a:xfrm>
              <a:off x="1275951" y="5274773"/>
              <a:ext cx="2091500" cy="385518"/>
            </a:xfrm>
            <a:prstGeom prst="rect">
              <a:avLst/>
            </a:prstGeom>
            <a:noFill/>
            <a:ln>
              <a:noFill/>
            </a:ln>
          </p:spPr>
          <p:txBody>
            <a:bodyPr wrap="square" lIns="91440" tIns="45720" rIns="91440" bIns="4572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常用方法与</a:t>
              </a:r>
              <a:r>
                <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rPr>
                <a:t>统计</a:t>
              </a:r>
              <a:endParaRPr kumimoji="0" lang="zh-CN" altLang="en-US" sz="2000" b="1" i="0" u="none" strike="noStrike" kern="1200" cap="none" spc="0" normalizeH="0" baseline="0" noProof="0" dirty="0">
                <a:ln>
                  <a:noFill/>
                </a:ln>
                <a:solidFill>
                  <a:srgbClr val="000000"/>
                </a:solidFill>
                <a:effectLst/>
                <a:uLnTx/>
                <a:uFillTx/>
                <a:latin typeface="Arial" panose="020B0604020202090204"/>
                <a:ea typeface="微软雅黑"/>
                <a:cs typeface="+mn-ea"/>
                <a:sym typeface="+mn-lt"/>
              </a:endParaRPr>
            </a:p>
          </p:txBody>
        </p:sp>
      </p:grpSp>
      <p:pic>
        <p:nvPicPr>
          <p:cNvPr id="2" name="图片 1"/>
          <p:cNvPicPr>
            <a:picLocks noChangeAspect="1"/>
          </p:cNvPicPr>
          <p:nvPr/>
        </p:nvPicPr>
        <p:blipFill>
          <a:blip r:embed="rId26"/>
          <a:stretch>
            <a:fillRect/>
          </a:stretch>
        </p:blipFill>
        <p:spPr>
          <a:xfrm>
            <a:off x="1474470" y="3219450"/>
            <a:ext cx="4520565" cy="21399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1770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2"/>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3.3 </a:t>
              </a:r>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DataFrame</a:t>
              </a:r>
              <a:endPar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aphicFrame>
        <p:nvGraphicFramePr>
          <p:cNvPr id="3" name="表格 2"/>
          <p:cNvGraphicFramePr/>
          <p:nvPr>
            <p:custDataLst>
              <p:tags r:id="rId1"/>
            </p:custDataLst>
          </p:nvPr>
        </p:nvGraphicFramePr>
        <p:xfrm>
          <a:off x="1266190" y="2426335"/>
          <a:ext cx="9659620" cy="3926205"/>
        </p:xfrm>
        <a:graphic>
          <a:graphicData uri="http://schemas.openxmlformats.org/drawingml/2006/table">
            <a:tbl>
              <a:tblPr>
                <a:tableStyleId>{ED083AE6-46FA-4A59-8FB0-9F97EB10719F}</a:tableStyleId>
              </a:tblPr>
              <a:tblGrid>
                <a:gridCol w="2077085"/>
                <a:gridCol w="2886710"/>
                <a:gridCol w="1054735"/>
                <a:gridCol w="3641090"/>
              </a:tblGrid>
              <a:tr h="488950">
                <a:tc>
                  <a:txBody>
                    <a:bodyPr/>
                    <a:p>
                      <a:pPr algn="ctr" fontAlgn="t">
                        <a:buClrTx/>
                        <a:buSzTx/>
                        <a:buFontTx/>
                      </a:pPr>
                      <a:r>
                        <a:rPr lang="zh-CN" altLang="en-US" sz="1800"/>
                        <a:t>属性</a:t>
                      </a:r>
                      <a:endParaRPr lang="zh-CN" altLang="en-US" sz="1800"/>
                    </a:p>
                  </a:txBody>
                  <a:tcPr marL="101917" marR="101917" marT="101917" marB="101917" anchor="ctr" anchorCtr="0"/>
                </a:tc>
                <a:tc>
                  <a:txBody>
                    <a:bodyPr/>
                    <a:p>
                      <a:pPr algn="ctr" fontAlgn="t">
                        <a:buClrTx/>
                        <a:buSzTx/>
                        <a:buFontTx/>
                      </a:pPr>
                      <a:r>
                        <a:rPr lang="zh-CN" altLang="en-US" sz="1800"/>
                        <a:t>说明</a:t>
                      </a:r>
                      <a:endParaRPr lang="zh-CN" altLang="en-US" sz="1800"/>
                    </a:p>
                  </a:txBody>
                  <a:tcPr marL="101917" marR="101917" marT="101917" marB="101917" anchor="ctr" anchorCtr="0"/>
                </a:tc>
                <a:tc>
                  <a:txBody>
                    <a:bodyPr/>
                    <a:p>
                      <a:pPr algn="ctr" fontAlgn="t">
                        <a:buClrTx/>
                        <a:buSzTx/>
                        <a:buFontTx/>
                      </a:pPr>
                      <a:r>
                        <a:rPr lang="zh-CN" altLang="en-US" sz="1800"/>
                        <a:t>属性</a:t>
                      </a:r>
                      <a:endParaRPr lang="zh-CN" altLang="en-US" sz="1800"/>
                    </a:p>
                  </a:txBody>
                  <a:tcPr marL="101917" marR="101917" marT="101917" marB="101917" anchor="ctr" anchorCtr="0"/>
                </a:tc>
                <a:tc>
                  <a:txBody>
                    <a:bodyPr/>
                    <a:p>
                      <a:pPr algn="ctr" fontAlgn="t">
                        <a:buClrTx/>
                        <a:buSzTx/>
                        <a:buFontTx/>
                      </a:pPr>
                      <a:r>
                        <a:rPr lang="zh-CN" altLang="en-US" sz="1800"/>
                        <a:t>说明</a:t>
                      </a:r>
                      <a:endParaRPr lang="zh-CN" altLang="en-US" sz="1800"/>
                    </a:p>
                  </a:txBody>
                  <a:tcPr marL="101917" marR="101917" marT="101917" marB="101917" anchor="ctr" anchorCtr="0"/>
                </a:tc>
              </a:tr>
              <a:tr h="525145">
                <a:tc>
                  <a:txBody>
                    <a:bodyPr/>
                    <a:p>
                      <a:pPr algn="ctr" fontAlgn="t">
                        <a:buClrTx/>
                        <a:buSzTx/>
                        <a:buFontTx/>
                      </a:pPr>
                      <a:r>
                        <a:rPr lang="zh-CN" altLang="en-US" sz="1800"/>
                        <a:t>index</a:t>
                      </a:r>
                      <a:endParaRPr lang="zh-CN" altLang="en-US" sz="1800"/>
                    </a:p>
                  </a:txBody>
                  <a:tcPr marL="101917" marR="101917" marT="101917" marB="101917" anchor="ctr" anchorCtr="0"/>
                </a:tc>
                <a:tc>
                  <a:txBody>
                    <a:bodyPr/>
                    <a:p>
                      <a:pPr algn="ctr" fontAlgn="t">
                        <a:buClrTx/>
                        <a:buSzTx/>
                        <a:buFontTx/>
                      </a:pPr>
                      <a:r>
                        <a:rPr lang="en-US" altLang="zh-CN" sz="1800">
                          <a:sym typeface="+mn-ea"/>
                        </a:rPr>
                        <a:t>DataFrame</a:t>
                      </a:r>
                      <a:r>
                        <a:rPr lang="zh-CN" altLang="en-US" sz="1800">
                          <a:sym typeface="+mn-ea"/>
                        </a:rPr>
                        <a:t>的行索引</a:t>
                      </a:r>
                      <a:endParaRPr lang="zh-CN" altLang="en-US" sz="1800"/>
                    </a:p>
                  </a:txBody>
                  <a:tcPr marL="101917" marR="101917" marT="101917" marB="101917" anchor="ctr" anchorCtr="0"/>
                </a:tc>
                <a:tc>
                  <a:txBody>
                    <a:bodyPr/>
                    <a:p>
                      <a:pPr algn="ctr" fontAlgn="t">
                        <a:buClrTx/>
                        <a:buSzTx/>
                        <a:buFontTx/>
                      </a:pPr>
                      <a:r>
                        <a:rPr lang="zh-CN" altLang="en-US" sz="1800"/>
                        <a:t>loc[]</a:t>
                      </a:r>
                      <a:endParaRPr lang="zh-CN" altLang="en-US" sz="1800"/>
                    </a:p>
                  </a:txBody>
                  <a:tcPr marL="101917" marR="101917" marT="101917" marB="101917" anchor="ctr" anchorCtr="0"/>
                </a:tc>
                <a:tc>
                  <a:txBody>
                    <a:bodyPr/>
                    <a:p>
                      <a:pPr algn="ctr" fontAlgn="t">
                        <a:buClrTx/>
                        <a:buSzTx/>
                        <a:buFontTx/>
                      </a:pPr>
                      <a:r>
                        <a:rPr lang="zh-CN" altLang="en-US" sz="1800">
                          <a:sym typeface="+mn-ea"/>
                        </a:rPr>
                        <a:t>显式索引，按行列标签索引或切片</a:t>
                      </a:r>
                      <a:endParaRPr lang="zh-CN" altLang="en-US" sz="1800"/>
                    </a:p>
                  </a:txBody>
                  <a:tcPr marL="101917" marR="101917" marT="101917" marB="101917" anchor="ctr" anchorCtr="0"/>
                </a:tc>
              </a:tr>
              <a:tr h="401320">
                <a:tc>
                  <a:txBody>
                    <a:bodyPr/>
                    <a:p>
                      <a:pPr algn="ctr" fontAlgn="t">
                        <a:buClrTx/>
                        <a:buSzTx/>
                        <a:buFontTx/>
                      </a:pPr>
                      <a:r>
                        <a:rPr lang="zh-CN" altLang="en-US" sz="1800"/>
                        <a:t>values</a:t>
                      </a:r>
                      <a:endParaRPr lang="zh-CN" altLang="en-US" sz="1800"/>
                    </a:p>
                  </a:txBody>
                  <a:tcPr marL="101917" marR="101917" marT="101917" marB="101917" anchor="ctr" anchorCtr="0"/>
                </a:tc>
                <a:tc>
                  <a:txBody>
                    <a:bodyPr/>
                    <a:p>
                      <a:pPr algn="ctr" fontAlgn="t">
                        <a:buClrTx/>
                        <a:buSzTx/>
                        <a:buFontTx/>
                        <a:buNone/>
                      </a:pPr>
                      <a:r>
                        <a:rPr lang="en-US" altLang="zh-CN" sz="1800">
                          <a:sym typeface="+mn-ea"/>
                        </a:rPr>
                        <a:t>DataFrame</a:t>
                      </a:r>
                      <a:r>
                        <a:rPr lang="zh-CN" altLang="en-US" sz="1800">
                          <a:sym typeface="+mn-ea"/>
                        </a:rPr>
                        <a:t>的值</a:t>
                      </a:r>
                      <a:endParaRPr lang="zh-CN" altLang="en-US" sz="1800"/>
                    </a:p>
                  </a:txBody>
                  <a:tcPr marL="101917" marR="101917" marT="101917" marB="101917" anchor="ctr" anchorCtr="0"/>
                </a:tc>
                <a:tc>
                  <a:txBody>
                    <a:bodyPr/>
                    <a:p>
                      <a:pPr algn="ctr" fontAlgn="t">
                        <a:buClrTx/>
                        <a:buSzTx/>
                        <a:buFontTx/>
                      </a:pPr>
                      <a:r>
                        <a:rPr lang="zh-CN" altLang="en-US" sz="1800"/>
                        <a:t>iloc[]</a:t>
                      </a:r>
                      <a:endParaRPr lang="zh-CN" altLang="en-US" sz="1800"/>
                    </a:p>
                  </a:txBody>
                  <a:tcPr marL="101917" marR="101917" marT="101917" marB="101917" anchor="ctr" anchorCtr="0"/>
                </a:tc>
                <a:tc>
                  <a:txBody>
                    <a:bodyPr/>
                    <a:p>
                      <a:pPr algn="ctr" fontAlgn="t">
                        <a:buClrTx/>
                        <a:buSzTx/>
                        <a:buFontTx/>
                      </a:pPr>
                      <a:r>
                        <a:rPr lang="zh-CN" altLang="en-US" sz="1800">
                          <a:sym typeface="+mn-ea"/>
                        </a:rPr>
                        <a:t>隐式索引，按行列位置索引或切片</a:t>
                      </a:r>
                      <a:endParaRPr lang="zh-CN" altLang="en-US" sz="1800"/>
                    </a:p>
                  </a:txBody>
                  <a:tcPr marL="101917" marR="101917" marT="101917" marB="101917" anchor="ctr" anchorCtr="0"/>
                </a:tc>
              </a:tr>
              <a:tr h="488950">
                <a:tc>
                  <a:txBody>
                    <a:bodyPr/>
                    <a:p>
                      <a:pPr algn="ctr" fontAlgn="t">
                        <a:buClrTx/>
                        <a:buSzTx/>
                        <a:buFontTx/>
                      </a:pPr>
                      <a:r>
                        <a:rPr lang="zh-CN" altLang="en-US" sz="1800"/>
                        <a:t>dtypes</a:t>
                      </a:r>
                      <a:endParaRPr lang="zh-CN" altLang="en-US" sz="1800"/>
                    </a:p>
                  </a:txBody>
                  <a:tcPr marL="101917" marR="101917" marT="101917" marB="101917" anchor="ctr" anchorCtr="0"/>
                </a:tc>
                <a:tc>
                  <a:txBody>
                    <a:bodyPr/>
                    <a:p>
                      <a:pPr algn="ctr" fontAlgn="t">
                        <a:buClrTx/>
                        <a:buSzTx/>
                        <a:buFontTx/>
                      </a:pPr>
                      <a:r>
                        <a:rPr lang="en-US" altLang="zh-CN" sz="1800">
                          <a:sym typeface="+mn-ea"/>
                        </a:rPr>
                        <a:t>DataFrame</a:t>
                      </a:r>
                      <a:r>
                        <a:rPr lang="zh-CN" altLang="en-US" sz="1800">
                          <a:sym typeface="+mn-ea"/>
                        </a:rPr>
                        <a:t>的元素类型</a:t>
                      </a:r>
                      <a:endParaRPr lang="zh-CN" altLang="en-US" sz="1800"/>
                    </a:p>
                  </a:txBody>
                  <a:tcPr marL="101917" marR="101917" marT="101917" marB="101917" anchor="ctr" anchorCtr="0"/>
                </a:tc>
                <a:tc>
                  <a:txBody>
                    <a:bodyPr/>
                    <a:p>
                      <a:pPr algn="ctr" fontAlgn="t">
                        <a:buClrTx/>
                        <a:buSzTx/>
                        <a:buFontTx/>
                      </a:pPr>
                      <a:r>
                        <a:rPr lang="zh-CN" altLang="en-US" sz="1800"/>
                        <a:t>at[]</a:t>
                      </a:r>
                      <a:endParaRPr lang="zh-CN" altLang="en-US" sz="1800"/>
                    </a:p>
                  </a:txBody>
                  <a:tcPr marL="101917" marR="101917" marT="101917" marB="101917" anchor="ctr" anchorCtr="0"/>
                </a:tc>
                <a:tc>
                  <a:txBody>
                    <a:bodyPr/>
                    <a:p>
                      <a:pPr algn="ctr" fontAlgn="t">
                        <a:buClrTx/>
                        <a:buSzTx/>
                        <a:buFontTx/>
                        <a:buNone/>
                      </a:pPr>
                      <a:r>
                        <a:rPr lang="zh-CN" altLang="en-US" sz="1800">
                          <a:sym typeface="+mn-ea"/>
                        </a:rPr>
                        <a:t>使用行列标签访问单个元素</a:t>
                      </a:r>
                      <a:endParaRPr lang="zh-CN" altLang="en-US" sz="1800"/>
                    </a:p>
                  </a:txBody>
                  <a:tcPr marL="101917" marR="101917" marT="101917" marB="101917" anchor="ctr" anchorCtr="0"/>
                </a:tc>
              </a:tr>
              <a:tr h="488950">
                <a:tc>
                  <a:txBody>
                    <a:bodyPr/>
                    <a:p>
                      <a:pPr algn="ctr" fontAlgn="t">
                        <a:buClrTx/>
                        <a:buSzTx/>
                        <a:buFontTx/>
                      </a:pPr>
                      <a:r>
                        <a:rPr lang="zh-CN" altLang="en-US" sz="1800"/>
                        <a:t>shape</a:t>
                      </a:r>
                      <a:endParaRPr lang="zh-CN" altLang="en-US" sz="1800"/>
                    </a:p>
                  </a:txBody>
                  <a:tcPr marL="101917" marR="101917" marT="101917" marB="101917" anchor="ctr" anchorCtr="0"/>
                </a:tc>
                <a:tc>
                  <a:txBody>
                    <a:bodyPr/>
                    <a:p>
                      <a:pPr algn="ctr" fontAlgn="t">
                        <a:buClrTx/>
                        <a:buSzTx/>
                        <a:buFontTx/>
                        <a:buNone/>
                      </a:pPr>
                      <a:r>
                        <a:rPr lang="en-US" altLang="zh-CN" sz="1800">
                          <a:sym typeface="+mn-ea"/>
                        </a:rPr>
                        <a:t>DataFrame</a:t>
                      </a:r>
                      <a:r>
                        <a:rPr lang="zh-CN" altLang="en-US" sz="1800">
                          <a:sym typeface="+mn-ea"/>
                        </a:rPr>
                        <a:t>的形状</a:t>
                      </a:r>
                      <a:endParaRPr lang="zh-CN" altLang="en-US" sz="1800"/>
                    </a:p>
                  </a:txBody>
                  <a:tcPr marL="101917" marR="101917" marT="101917" marB="101917" anchor="ctr" anchorCtr="0"/>
                </a:tc>
                <a:tc>
                  <a:txBody>
                    <a:bodyPr/>
                    <a:p>
                      <a:pPr algn="ctr" fontAlgn="t">
                        <a:buClrTx/>
                        <a:buSzTx/>
                        <a:buFontTx/>
                      </a:pPr>
                      <a:r>
                        <a:rPr lang="zh-CN" altLang="en-US" sz="1800"/>
                        <a:t>iat[]</a:t>
                      </a:r>
                      <a:endParaRPr lang="zh-CN" altLang="en-US" sz="1800"/>
                    </a:p>
                  </a:txBody>
                  <a:tcPr marL="101917" marR="101917" marT="101917" marB="101917" anchor="ctr" anchorCtr="0"/>
                </a:tc>
                <a:tc>
                  <a:txBody>
                    <a:bodyPr/>
                    <a:p>
                      <a:pPr algn="ctr" fontAlgn="t">
                        <a:buClrTx/>
                        <a:buSzTx/>
                        <a:buFontTx/>
                        <a:buNone/>
                      </a:pPr>
                      <a:r>
                        <a:rPr lang="zh-CN" altLang="en-US" sz="1800">
                          <a:sym typeface="+mn-ea"/>
                        </a:rPr>
                        <a:t>使用行列位置访问单个元素</a:t>
                      </a:r>
                      <a:endParaRPr lang="zh-CN" altLang="en-US" sz="1800"/>
                    </a:p>
                  </a:txBody>
                  <a:tcPr marL="101917" marR="101917" marT="101917" marB="101917" anchor="ctr" anchorCtr="0"/>
                </a:tc>
              </a:tr>
              <a:tr h="478790">
                <a:tc>
                  <a:txBody>
                    <a:bodyPr/>
                    <a:p>
                      <a:pPr algn="ctr" fontAlgn="t">
                        <a:buClrTx/>
                        <a:buSzTx/>
                        <a:buFontTx/>
                      </a:pPr>
                      <a:r>
                        <a:rPr lang="zh-CN" altLang="en-US" sz="1800"/>
                        <a:t>ndim</a:t>
                      </a:r>
                      <a:endParaRPr lang="zh-CN" altLang="en-US" sz="1800"/>
                    </a:p>
                  </a:txBody>
                  <a:tcPr marL="101917" marR="101917" marT="101917" marB="101917" anchor="ctr" anchorCtr="0"/>
                </a:tc>
                <a:tc>
                  <a:txBody>
                    <a:bodyPr/>
                    <a:p>
                      <a:pPr algn="ctr" fontAlgn="t">
                        <a:buClrTx/>
                        <a:buSzTx/>
                        <a:buFontTx/>
                        <a:buNone/>
                      </a:pPr>
                      <a:r>
                        <a:rPr lang="en-US" altLang="zh-CN" sz="1800">
                          <a:sym typeface="+mn-ea"/>
                        </a:rPr>
                        <a:t>DataFrame</a:t>
                      </a:r>
                      <a:r>
                        <a:rPr lang="zh-CN" altLang="en-US" sz="1800">
                          <a:sym typeface="+mn-ea"/>
                        </a:rPr>
                        <a:t>的维度</a:t>
                      </a:r>
                      <a:endParaRPr lang="zh-CN" altLang="en-US" sz="1800"/>
                    </a:p>
                  </a:txBody>
                  <a:tcPr marL="101917" marR="101917" marT="101917" marB="101917" anchor="ctr" anchorCtr="0"/>
                </a:tc>
                <a:tc>
                  <a:txBody>
                    <a:bodyPr/>
                    <a:p>
                      <a:pPr algn="ctr" fontAlgn="t">
                        <a:buClrTx/>
                        <a:buSzTx/>
                        <a:buFontTx/>
                        <a:buNone/>
                      </a:pPr>
                      <a:r>
                        <a:rPr lang="en-US" altLang="zh-CN" sz="1800"/>
                        <a:t>T</a:t>
                      </a:r>
                      <a:endParaRPr lang="en-US" altLang="zh-CN" sz="1800"/>
                    </a:p>
                  </a:txBody>
                  <a:tcPr marL="101917" marR="101917" marT="101917" marB="101917" anchor="ctr" anchorCtr="0"/>
                </a:tc>
                <a:tc>
                  <a:txBody>
                    <a:bodyPr/>
                    <a:p>
                      <a:pPr algn="ctr" fontAlgn="t">
                        <a:buClrTx/>
                        <a:buSzTx/>
                        <a:buFontTx/>
                        <a:buNone/>
                      </a:pPr>
                      <a:r>
                        <a:rPr lang="zh-CN" altLang="en-US" sz="1800"/>
                        <a:t>行列转置</a:t>
                      </a:r>
                      <a:endParaRPr lang="zh-CN" altLang="en-US" sz="1800"/>
                    </a:p>
                  </a:txBody>
                  <a:tcPr marL="101917" marR="101917" marT="101917" marB="101917" anchor="ctr" anchorCtr="0"/>
                </a:tc>
              </a:tr>
              <a:tr h="488950">
                <a:tc>
                  <a:txBody>
                    <a:bodyPr/>
                    <a:p>
                      <a:pPr algn="ctr" fontAlgn="t">
                        <a:buClrTx/>
                        <a:buSzTx/>
                        <a:buFontTx/>
                      </a:pPr>
                      <a:r>
                        <a:rPr lang="zh-CN" altLang="en-US" sz="1800"/>
                        <a:t>size</a:t>
                      </a:r>
                      <a:endParaRPr lang="zh-CN" altLang="en-US" sz="1800"/>
                    </a:p>
                  </a:txBody>
                  <a:tcPr marL="101917" marR="101917" marT="101917" marB="101917" anchor="ctr" anchorCtr="0"/>
                </a:tc>
                <a:tc>
                  <a:txBody>
                    <a:bodyPr/>
                    <a:p>
                      <a:pPr algn="ctr" fontAlgn="t">
                        <a:buClrTx/>
                        <a:buSzTx/>
                        <a:buFontTx/>
                        <a:buNone/>
                      </a:pPr>
                      <a:r>
                        <a:rPr lang="en-US" altLang="zh-CN" sz="1800">
                          <a:sym typeface="+mn-ea"/>
                        </a:rPr>
                        <a:t>DataFrame</a:t>
                      </a:r>
                      <a:r>
                        <a:rPr lang="zh-CN" altLang="en-US" sz="1800">
                          <a:sym typeface="+mn-ea"/>
                        </a:rPr>
                        <a:t>的元素个数</a:t>
                      </a:r>
                      <a:endParaRPr lang="zh-CN" altLang="en-US" sz="1800"/>
                    </a:p>
                  </a:txBody>
                  <a:tcPr marL="101917" marR="101917" marT="101917" marB="101917" anchor="ctr" anchorCtr="0"/>
                </a:tc>
                <a:tc>
                  <a:txBody>
                    <a:bodyPr/>
                    <a:p>
                      <a:pPr algn="ctr" fontAlgn="t">
                        <a:buClrTx/>
                        <a:buSzTx/>
                        <a:buFontTx/>
                        <a:buNone/>
                      </a:pPr>
                      <a:endParaRPr lang="zh-CN" altLang="en-US" sz="1800"/>
                    </a:p>
                  </a:txBody>
                  <a:tcPr marL="101917" marR="101917" marT="101917" marB="101917" anchor="ctr" anchorCtr="0"/>
                </a:tc>
                <a:tc>
                  <a:txBody>
                    <a:bodyPr/>
                    <a:p>
                      <a:pPr algn="ctr" fontAlgn="t">
                        <a:buClrTx/>
                        <a:buSzTx/>
                        <a:buFontTx/>
                        <a:buNone/>
                      </a:pPr>
                      <a:endParaRPr lang="zh-CN" altLang="en-US" sz="1800"/>
                    </a:p>
                  </a:txBody>
                  <a:tcPr marL="101917" marR="101917" marT="101917" marB="101917" anchor="ctr" anchorCtr="0"/>
                </a:tc>
              </a:tr>
              <a:tr h="488950">
                <a:tc>
                  <a:txBody>
                    <a:bodyPr/>
                    <a:p>
                      <a:pPr algn="ctr" fontAlgn="t">
                        <a:buClrTx/>
                        <a:buSzTx/>
                        <a:buFontTx/>
                      </a:pPr>
                      <a:r>
                        <a:rPr lang="en-US" altLang="zh-CN" sz="1800"/>
                        <a:t>columns</a:t>
                      </a:r>
                      <a:endParaRPr lang="en-US" altLang="zh-CN" sz="1800"/>
                    </a:p>
                  </a:txBody>
                  <a:tcPr marL="101917" marR="101917" marT="101917" marB="101917" anchor="ctr" anchorCtr="0"/>
                </a:tc>
                <a:tc>
                  <a:txBody>
                    <a:bodyPr/>
                    <a:p>
                      <a:pPr algn="ctr" fontAlgn="t">
                        <a:buClrTx/>
                        <a:buSzTx/>
                        <a:buFontTx/>
                        <a:buNone/>
                      </a:pPr>
                      <a:r>
                        <a:rPr lang="en-US" altLang="zh-CN" sz="1800">
                          <a:sym typeface="+mn-ea"/>
                        </a:rPr>
                        <a:t>DataFrame</a:t>
                      </a:r>
                      <a:r>
                        <a:rPr lang="zh-CN" altLang="en-US" sz="1800">
                          <a:sym typeface="+mn-ea"/>
                        </a:rPr>
                        <a:t>的列标签</a:t>
                      </a:r>
                      <a:endParaRPr lang="zh-CN" altLang="en-US" sz="1800"/>
                    </a:p>
                  </a:txBody>
                  <a:tcPr marL="101917" marR="101917" marT="101917" marB="101917" anchor="ctr" anchorCtr="0"/>
                </a:tc>
                <a:tc>
                  <a:txBody>
                    <a:bodyPr/>
                    <a:p>
                      <a:pPr algn="ctr" fontAlgn="t">
                        <a:buClrTx/>
                        <a:buSzTx/>
                        <a:buFontTx/>
                        <a:buNone/>
                      </a:pPr>
                      <a:endParaRPr lang="zh-CN" altLang="en-US" sz="1800"/>
                    </a:p>
                  </a:txBody>
                  <a:tcPr marL="101917" marR="101917" marT="101917" marB="101917" anchor="ctr" anchorCtr="0"/>
                </a:tc>
                <a:tc>
                  <a:txBody>
                    <a:bodyPr/>
                    <a:p>
                      <a:pPr algn="ctr" fontAlgn="t">
                        <a:buClrTx/>
                        <a:buSzTx/>
                        <a:buFontTx/>
                        <a:buNone/>
                      </a:pPr>
                      <a:endParaRPr lang="zh-CN" altLang="en-US" sz="1800"/>
                    </a:p>
                  </a:txBody>
                  <a:tcPr marL="101917" marR="101917" marT="101917" marB="101917" anchor="ctr" anchorCtr="0"/>
                </a:tc>
              </a:tr>
            </a:tbl>
          </a:graphicData>
        </a:graphic>
      </p:graphicFrame>
      <p:sp>
        <p:nvSpPr>
          <p:cNvPr id="13" name="文本框 12"/>
          <p:cNvSpPr txBox="1"/>
          <p:nvPr/>
        </p:nvSpPr>
        <p:spPr>
          <a:xfrm>
            <a:off x="4211518" y="1103024"/>
            <a:ext cx="3584458" cy="460375"/>
          </a:xfrm>
          <a:prstGeom prst="rect">
            <a:avLst/>
          </a:prstGeom>
          <a:noFill/>
          <a:effectLst/>
        </p:spPr>
        <p:txBody>
          <a:bodyPr wrap="square" anchor="ctr">
            <a:spAutoFit/>
          </a:bodyPr>
          <a:p>
            <a:r>
              <a:rPr lang="zh-CN" altLang="en-US" sz="2400" b="1" dirty="0">
                <a:solidFill>
                  <a:srgbClr val="177360"/>
                </a:solidFill>
                <a:sym typeface="Arial" panose="020B0604020202090204" pitchFamily="34" charset="0"/>
              </a:rPr>
              <a:t>属性</a:t>
            </a:r>
            <a:endParaRPr lang="zh-CN" altLang="en-US" sz="2400" b="1" dirty="0">
              <a:solidFill>
                <a:srgbClr val="177360"/>
              </a:solidFill>
              <a:sym typeface="Arial" panose="020B060402020209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67897" y="1614878"/>
            <a:ext cx="5271168" cy="1021509"/>
            <a:chOff x="3569908" y="3040083"/>
            <a:chExt cx="4611029" cy="1741786"/>
          </a:xfrm>
        </p:grpSpPr>
        <p:sp>
          <p:nvSpPr>
            <p:cNvPr id="4"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6"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b="1" dirty="0"/>
                <a:t>数据分析概述与环境搭建</a:t>
              </a:r>
              <a:endParaRPr lang="en-US" altLang="zh-CN" sz="2400" dirty="0"/>
            </a:p>
          </p:txBody>
        </p:sp>
        <p:sp>
          <p:nvSpPr>
            <p:cNvPr id="7"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01</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8" name="组合 7"/>
          <p:cNvGrpSpPr>
            <a:grpSpLocks noChangeAspect="1"/>
          </p:cNvGrpSpPr>
          <p:nvPr/>
        </p:nvGrpSpPr>
        <p:grpSpPr>
          <a:xfrm>
            <a:off x="467897" y="3042625"/>
            <a:ext cx="5271168" cy="1021509"/>
            <a:chOff x="3569908" y="3040083"/>
            <a:chExt cx="4611029" cy="1741786"/>
          </a:xfrm>
        </p:grpSpPr>
        <p:sp>
          <p:nvSpPr>
            <p:cNvPr id="9"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0"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400" b="1" dirty="0"/>
                <a:t>Pandas </a:t>
              </a:r>
              <a:r>
                <a:rPr lang="zh-CN" altLang="en-US" sz="2400" b="1" dirty="0"/>
                <a:t>数据处理</a:t>
              </a:r>
              <a:endParaRPr lang="en-US" altLang="zh-CN" sz="2400" dirty="0"/>
            </a:p>
          </p:txBody>
        </p:sp>
        <p:sp>
          <p:nvSpPr>
            <p:cNvPr id="11"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03</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2" name="组合 11"/>
          <p:cNvGrpSpPr>
            <a:grpSpLocks noChangeAspect="1"/>
          </p:cNvGrpSpPr>
          <p:nvPr/>
        </p:nvGrpSpPr>
        <p:grpSpPr>
          <a:xfrm>
            <a:off x="3990242" y="4648172"/>
            <a:ext cx="5271168" cy="1021509"/>
            <a:chOff x="3569908" y="3040083"/>
            <a:chExt cx="4611029" cy="1741786"/>
          </a:xfrm>
        </p:grpSpPr>
        <p:sp>
          <p:nvSpPr>
            <p:cNvPr id="13"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4"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b="1" dirty="0"/>
                <a:t>项目实战</a:t>
              </a:r>
              <a:r>
                <a:rPr lang="en-US" altLang="zh-CN" sz="2400" b="1" dirty="0"/>
                <a:t>1</a:t>
              </a:r>
              <a:endParaRPr lang="en-US" altLang="zh-CN" sz="2400" dirty="0"/>
            </a:p>
          </p:txBody>
        </p:sp>
        <p:sp>
          <p:nvSpPr>
            <p:cNvPr id="15"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05</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6" name="组合 15"/>
          <p:cNvGrpSpPr>
            <a:grpSpLocks noChangeAspect="1"/>
          </p:cNvGrpSpPr>
          <p:nvPr/>
        </p:nvGrpSpPr>
        <p:grpSpPr>
          <a:xfrm>
            <a:off x="6266844" y="1614878"/>
            <a:ext cx="5271168" cy="1021509"/>
            <a:chOff x="3569908" y="3040083"/>
            <a:chExt cx="4611029" cy="1741786"/>
          </a:xfrm>
        </p:grpSpPr>
        <p:sp>
          <p:nvSpPr>
            <p:cNvPr id="17"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8"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400" b="1" dirty="0" err="1"/>
                <a:t>Numpy</a:t>
              </a:r>
              <a:r>
                <a:rPr lang="zh-CN" altLang="en-US" sz="2400" b="1" dirty="0"/>
                <a:t>科学计算</a:t>
              </a:r>
              <a:endParaRPr lang="zh-CN" altLang="en-US" sz="2400" dirty="0"/>
            </a:p>
          </p:txBody>
        </p:sp>
        <p:sp>
          <p:nvSpPr>
            <p:cNvPr id="19"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02</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20" name="组合 19"/>
          <p:cNvGrpSpPr>
            <a:grpSpLocks noChangeAspect="1"/>
          </p:cNvGrpSpPr>
          <p:nvPr/>
        </p:nvGrpSpPr>
        <p:grpSpPr>
          <a:xfrm>
            <a:off x="6266844" y="3042625"/>
            <a:ext cx="5271168" cy="1021509"/>
            <a:chOff x="3569908" y="3040083"/>
            <a:chExt cx="4611029" cy="1741786"/>
          </a:xfrm>
        </p:grpSpPr>
        <p:sp>
          <p:nvSpPr>
            <p:cNvPr id="21"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22"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b="1" dirty="0"/>
                <a:t>数据可视化</a:t>
              </a:r>
              <a:endParaRPr lang="en-US" altLang="zh-CN" sz="2400" dirty="0"/>
            </a:p>
          </p:txBody>
        </p:sp>
        <p:sp>
          <p:nvSpPr>
            <p:cNvPr id="23"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04</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4183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常用</a:t>
            </a:r>
            <a:r>
              <a:rPr lang="zh-CN" altLang="en-US" sz="2400" b="1" dirty="0">
                <a:solidFill>
                  <a:srgbClr val="177360"/>
                </a:solidFill>
                <a:sym typeface="Arial" panose="020B0604020202090204" pitchFamily="34" charset="0"/>
              </a:rPr>
              <a:t>方法</a:t>
            </a:r>
            <a:endParaRPr lang="zh-CN" altLang="en-US" sz="2400" b="1" dirty="0">
              <a:solidFill>
                <a:srgbClr val="177360"/>
              </a:solidFill>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1"/>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sym typeface="+mn-ea"/>
                </a:rPr>
                <a:t>3.3 </a:t>
              </a:r>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sym typeface="+mn-ea"/>
                </a:rPr>
                <a:t>DataFrame</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aphicFrame>
        <p:nvGraphicFramePr>
          <p:cNvPr id="7" name="表格 6"/>
          <p:cNvGraphicFramePr/>
          <p:nvPr>
            <p:custDataLst>
              <p:tags r:id="rId1"/>
            </p:custDataLst>
          </p:nvPr>
        </p:nvGraphicFramePr>
        <p:xfrm>
          <a:off x="1350010" y="2423160"/>
          <a:ext cx="9865360" cy="10119360"/>
        </p:xfrm>
        <a:graphic>
          <a:graphicData uri="http://schemas.openxmlformats.org/drawingml/2006/table">
            <a:tbl>
              <a:tblPr>
                <a:tableStyleId>{ED083AE6-46FA-4A59-8FB0-9F97EB10719F}</a:tableStyleId>
              </a:tblPr>
              <a:tblGrid>
                <a:gridCol w="799890"/>
                <a:gridCol w="3548380"/>
                <a:gridCol w="1505585"/>
                <a:gridCol w="4011295"/>
              </a:tblGrid>
              <a:tr h="487680">
                <a:tc>
                  <a:txBody>
                    <a:bodyPr/>
                    <a:p>
                      <a:pPr algn="ctr" fontAlgn="t"/>
                      <a:r>
                        <a:rPr lang="zh-CN" altLang="en-US" sz="1400"/>
                        <a:t>方法</a:t>
                      </a:r>
                      <a:endParaRPr lang="zh-CN" altLang="en-US" sz="1400"/>
                    </a:p>
                  </a:txBody>
                  <a:tcPr marL="101917" marR="101917" marT="101917" marB="101917" anchor="t" anchorCtr="0"/>
                </a:tc>
                <a:tc>
                  <a:txBody>
                    <a:bodyPr/>
                    <a:p>
                      <a:pPr algn="ctr" fontAlgn="t"/>
                      <a:r>
                        <a:rPr lang="zh-CN" altLang="en-US" sz="1400"/>
                        <a:t>说明</a:t>
                      </a:r>
                      <a:endParaRPr lang="zh-CN" altLang="en-US" sz="1400"/>
                    </a:p>
                  </a:txBody>
                  <a:tcPr marL="101917" marR="101917" marT="101917" marB="101917" anchor="t" anchorCtr="0"/>
                </a:tc>
                <a:tc>
                  <a:txBody>
                    <a:bodyPr/>
                    <a:p>
                      <a:pPr algn="ctr" fontAlgn="t"/>
                      <a:r>
                        <a:rPr lang="zh-CN" altLang="en-US" sz="1400"/>
                        <a:t>方法</a:t>
                      </a:r>
                      <a:endParaRPr lang="zh-CN" altLang="en-US" sz="1400"/>
                    </a:p>
                  </a:txBody>
                  <a:tcPr marL="101917" marR="101917" marT="101917" marB="101917" anchor="t" anchorCtr="0"/>
                </a:tc>
                <a:tc>
                  <a:txBody>
                    <a:bodyPr/>
                    <a:p>
                      <a:pPr algn="ctr" fontAlgn="t"/>
                      <a:r>
                        <a:rPr lang="zh-CN" altLang="en-US" sz="1400"/>
                        <a:t>说明</a:t>
                      </a:r>
                      <a:endParaRPr lang="zh-CN" altLang="en-US" sz="1400"/>
                    </a:p>
                  </a:txBody>
                  <a:tcPr marL="101917" marR="101917" marT="101917" marB="101917" anchor="t" anchorCtr="0"/>
                </a:tc>
              </a:tr>
              <a:tr h="487680">
                <a:tc>
                  <a:txBody>
                    <a:bodyPr/>
                    <a:p>
                      <a:pPr fontAlgn="t"/>
                      <a:r>
                        <a:rPr lang="en-US" altLang="zh-CN" sz="1400"/>
                        <a:t>head()</a:t>
                      </a:r>
                      <a:endParaRPr lang="en-US" altLang="zh-CN" sz="1400"/>
                    </a:p>
                  </a:txBody>
                  <a:tcPr marL="101917" marR="101917" marT="101917" marB="101917" anchor="t" anchorCtr="0"/>
                </a:tc>
                <a:tc>
                  <a:txBody>
                    <a:bodyPr/>
                    <a:p>
                      <a:pPr fontAlgn="t"/>
                      <a:r>
                        <a:rPr lang="zh-CN" altLang="en-US" sz="1400"/>
                        <a:t>查看前 </a:t>
                      </a:r>
                      <a:r>
                        <a:rPr lang="en-US" altLang="zh-CN" sz="1400"/>
                        <a:t>n </a:t>
                      </a:r>
                      <a:r>
                        <a:rPr lang="zh-CN" altLang="en-US" sz="1400"/>
                        <a:t>行数据，默认 </a:t>
                      </a:r>
                      <a:r>
                        <a:rPr lang="en-US" altLang="zh-CN" sz="1400"/>
                        <a:t>5 </a:t>
                      </a:r>
                      <a:r>
                        <a:rPr lang="zh-CN" altLang="en-US" sz="1400"/>
                        <a:t>行</a:t>
                      </a:r>
                      <a:endParaRPr lang="zh-CN" altLang="en-US" sz="1400"/>
                    </a:p>
                  </a:txBody>
                  <a:tcPr marL="101917" marR="101917" marT="101917" marB="101917" anchor="t" anchorCtr="0"/>
                </a:tc>
                <a:tc>
                  <a:txBody>
                    <a:bodyPr/>
                    <a:p>
                      <a:pPr fontAlgn="t"/>
                      <a:r>
                        <a:rPr lang="en-US" altLang="zh-CN" sz="1400"/>
                        <a:t>max()</a:t>
                      </a:r>
                      <a:endParaRPr lang="en-US" altLang="zh-CN" sz="1400"/>
                    </a:p>
                  </a:txBody>
                  <a:tcPr marL="101917" marR="101917" marT="101917" marB="101917" anchor="t" anchorCtr="0"/>
                </a:tc>
                <a:tc>
                  <a:txBody>
                    <a:bodyPr/>
                    <a:p>
                      <a:pPr fontAlgn="t"/>
                      <a:r>
                        <a:rPr lang="zh-CN" altLang="en-US" sz="1400"/>
                        <a:t>最大值</a:t>
                      </a:r>
                      <a:endParaRPr lang="zh-CN" altLang="en-US" sz="1400"/>
                    </a:p>
                  </a:txBody>
                  <a:tcPr marL="101917" marR="101917" marT="101917" marB="101917" anchor="t" anchorCtr="0"/>
                </a:tc>
              </a:tr>
              <a:tr h="487680">
                <a:tc>
                  <a:txBody>
                    <a:bodyPr/>
                    <a:p>
                      <a:pPr fontAlgn="t"/>
                      <a:r>
                        <a:rPr lang="en-US" altLang="zh-CN" sz="1400"/>
                        <a:t>tail()</a:t>
                      </a:r>
                      <a:endParaRPr lang="en-US" altLang="zh-CN" sz="1400"/>
                    </a:p>
                  </a:txBody>
                  <a:tcPr marL="101917" marR="101917" marT="101917" marB="101917" anchor="t" anchorCtr="0"/>
                </a:tc>
                <a:tc>
                  <a:txBody>
                    <a:bodyPr/>
                    <a:p>
                      <a:pPr fontAlgn="t"/>
                      <a:r>
                        <a:rPr lang="zh-CN" altLang="en-US" sz="1400"/>
                        <a:t>查看后 </a:t>
                      </a:r>
                      <a:r>
                        <a:rPr lang="en-US" altLang="zh-CN" sz="1400"/>
                        <a:t>n </a:t>
                      </a:r>
                      <a:r>
                        <a:rPr lang="zh-CN" altLang="en-US" sz="1400"/>
                        <a:t>行数据，默认 </a:t>
                      </a:r>
                      <a:r>
                        <a:rPr lang="en-US" altLang="zh-CN" sz="1400"/>
                        <a:t>5 </a:t>
                      </a:r>
                      <a:r>
                        <a:rPr lang="zh-CN" altLang="en-US" sz="1400"/>
                        <a:t>行</a:t>
                      </a:r>
                      <a:endParaRPr lang="zh-CN" altLang="en-US" sz="1400"/>
                    </a:p>
                  </a:txBody>
                  <a:tcPr marL="101917" marR="101917" marT="101917" marB="101917" anchor="t" anchorCtr="0"/>
                </a:tc>
                <a:tc>
                  <a:txBody>
                    <a:bodyPr/>
                    <a:p>
                      <a:pPr fontAlgn="t"/>
                      <a:r>
                        <a:rPr lang="en-US" altLang="zh-CN" sz="1400"/>
                        <a:t>var()</a:t>
                      </a:r>
                      <a:endParaRPr lang="en-US" altLang="zh-CN" sz="1400"/>
                    </a:p>
                  </a:txBody>
                  <a:tcPr marL="101917" marR="101917" marT="101917" marB="101917" anchor="t" anchorCtr="0"/>
                </a:tc>
                <a:tc>
                  <a:txBody>
                    <a:bodyPr/>
                    <a:p>
                      <a:pPr fontAlgn="t"/>
                      <a:r>
                        <a:rPr lang="zh-CN" altLang="en-US" sz="1400"/>
                        <a:t>方差</a:t>
                      </a:r>
                      <a:endParaRPr lang="zh-CN" altLang="en-US" sz="1400"/>
                    </a:p>
                  </a:txBody>
                  <a:tcPr marL="101917" marR="101917" marT="101917" marB="101917" anchor="t" anchorCtr="0"/>
                </a:tc>
              </a:tr>
              <a:tr h="487680">
                <a:tc>
                  <a:txBody>
                    <a:bodyPr/>
                    <a:p>
                      <a:pPr fontAlgn="t"/>
                      <a:r>
                        <a:rPr lang="en-US" altLang="zh-CN" sz="1400"/>
                        <a:t>isin()</a:t>
                      </a:r>
                      <a:endParaRPr lang="en-US" altLang="zh-CN" sz="1400"/>
                    </a:p>
                  </a:txBody>
                  <a:tcPr marL="101917" marR="101917" marT="101917" marB="101917" anchor="t" anchorCtr="0"/>
                </a:tc>
                <a:tc>
                  <a:txBody>
                    <a:bodyPr/>
                    <a:p>
                      <a:pPr fontAlgn="t"/>
                      <a:r>
                        <a:rPr lang="zh-CN" altLang="en-US" sz="1400"/>
                        <a:t>判断元素是否包含在参数集合中</a:t>
                      </a:r>
                      <a:endParaRPr lang="zh-CN" altLang="en-US" sz="1400"/>
                    </a:p>
                  </a:txBody>
                  <a:tcPr marL="101917" marR="101917" marT="101917" marB="101917" anchor="t" anchorCtr="0"/>
                </a:tc>
                <a:tc>
                  <a:txBody>
                    <a:bodyPr/>
                    <a:p>
                      <a:pPr fontAlgn="t"/>
                      <a:r>
                        <a:rPr lang="en-US" altLang="zh-CN" sz="1400"/>
                        <a:t>std()</a:t>
                      </a:r>
                      <a:endParaRPr lang="en-US" altLang="zh-CN" sz="1400"/>
                    </a:p>
                  </a:txBody>
                  <a:tcPr marL="101917" marR="101917" marT="101917" marB="101917" anchor="t" anchorCtr="0"/>
                </a:tc>
                <a:tc>
                  <a:txBody>
                    <a:bodyPr/>
                    <a:p>
                      <a:pPr fontAlgn="t"/>
                      <a:r>
                        <a:rPr lang="zh-CN" altLang="en-US" sz="1400"/>
                        <a:t>标准差</a:t>
                      </a:r>
                      <a:endParaRPr lang="zh-CN" altLang="en-US" sz="1400"/>
                    </a:p>
                  </a:txBody>
                  <a:tcPr marL="101917" marR="101917" marT="101917" marB="101917" anchor="t" anchorCtr="0"/>
                </a:tc>
              </a:tr>
              <a:tr h="487680">
                <a:tc>
                  <a:txBody>
                    <a:bodyPr/>
                    <a:p>
                      <a:pPr fontAlgn="t"/>
                      <a:r>
                        <a:rPr lang="en-US" altLang="zh-CN" sz="1400"/>
                        <a:t>isna()</a:t>
                      </a:r>
                      <a:endParaRPr lang="en-US" altLang="zh-CN" sz="1400"/>
                    </a:p>
                  </a:txBody>
                  <a:tcPr marL="101917" marR="101917" marT="101917" marB="101917" anchor="t" anchorCtr="0"/>
                </a:tc>
                <a:tc>
                  <a:txBody>
                    <a:bodyPr/>
                    <a:p>
                      <a:pPr fontAlgn="t"/>
                      <a:r>
                        <a:rPr lang="zh-CN" altLang="en-US" sz="1400"/>
                        <a:t>判断是否为缺失值（如 </a:t>
                      </a:r>
                      <a:r>
                        <a:rPr lang="en-US" altLang="zh-CN" sz="1400"/>
                        <a:t>NaN </a:t>
                      </a:r>
                      <a:r>
                        <a:rPr lang="zh-CN" altLang="en-US" sz="1400"/>
                        <a:t>或 </a:t>
                      </a:r>
                      <a:r>
                        <a:rPr lang="en-US" altLang="zh-CN" sz="1400"/>
                        <a:t>None</a:t>
                      </a:r>
                      <a:r>
                        <a:rPr lang="zh-CN" altLang="en-US" sz="1400"/>
                        <a:t>）</a:t>
                      </a:r>
                      <a:endParaRPr lang="zh-CN" altLang="en-US" sz="1400"/>
                    </a:p>
                  </a:txBody>
                  <a:tcPr marL="101917" marR="101917" marT="101917" marB="101917" anchor="t" anchorCtr="0"/>
                </a:tc>
                <a:tc>
                  <a:txBody>
                    <a:bodyPr/>
                    <a:p>
                      <a:pPr fontAlgn="t"/>
                      <a:r>
                        <a:rPr lang="en-US" altLang="zh-CN" sz="1400"/>
                        <a:t>median()</a:t>
                      </a:r>
                      <a:endParaRPr lang="en-US" altLang="zh-CN" sz="1400"/>
                    </a:p>
                  </a:txBody>
                  <a:tcPr marL="101917" marR="101917" marT="101917" marB="101917" anchor="t" anchorCtr="0"/>
                </a:tc>
                <a:tc>
                  <a:txBody>
                    <a:bodyPr/>
                    <a:p>
                      <a:pPr fontAlgn="t"/>
                      <a:r>
                        <a:rPr lang="zh-CN" altLang="en-US" sz="1400"/>
                        <a:t>中位数</a:t>
                      </a:r>
                      <a:endParaRPr lang="zh-CN" altLang="en-US" sz="1400"/>
                    </a:p>
                  </a:txBody>
                  <a:tcPr marL="101917" marR="101917" marT="101917" marB="101917" anchor="t" anchorCtr="0"/>
                </a:tc>
              </a:tr>
              <a:tr h="487680">
                <a:tc>
                  <a:txBody>
                    <a:bodyPr/>
                    <a:p>
                      <a:pPr fontAlgn="t"/>
                      <a:r>
                        <a:rPr lang="en-US" altLang="zh-CN" sz="1400"/>
                        <a:t>sum()</a:t>
                      </a:r>
                      <a:endParaRPr lang="en-US" altLang="zh-CN" sz="1400"/>
                    </a:p>
                  </a:txBody>
                  <a:tcPr marL="101917" marR="101917" marT="101917" marB="101917" anchor="t" anchorCtr="0"/>
                </a:tc>
                <a:tc>
                  <a:txBody>
                    <a:bodyPr/>
                    <a:p>
                      <a:pPr fontAlgn="t"/>
                      <a:r>
                        <a:rPr lang="zh-CN" altLang="en-US" sz="1400"/>
                        <a:t>求和，自动忽略缺失值</a:t>
                      </a:r>
                      <a:endParaRPr lang="zh-CN" altLang="en-US" sz="1400"/>
                    </a:p>
                  </a:txBody>
                  <a:tcPr marL="101917" marR="101917" marT="101917" marB="101917" anchor="t" anchorCtr="0"/>
                </a:tc>
                <a:tc>
                  <a:txBody>
                    <a:bodyPr/>
                    <a:p>
                      <a:pPr fontAlgn="t"/>
                      <a:r>
                        <a:rPr lang="en-US" altLang="zh-CN" sz="1400"/>
                        <a:t>mode()</a:t>
                      </a:r>
                      <a:endParaRPr lang="en-US" altLang="zh-CN" sz="1400"/>
                    </a:p>
                  </a:txBody>
                  <a:tcPr marL="101917" marR="101917" marT="101917" marB="101917" anchor="t" anchorCtr="0"/>
                </a:tc>
                <a:tc>
                  <a:txBody>
                    <a:bodyPr/>
                    <a:p>
                      <a:pPr fontAlgn="t"/>
                      <a:r>
                        <a:rPr lang="zh-CN" altLang="en-US" sz="1400"/>
                        <a:t>众数（可返回多个）</a:t>
                      </a:r>
                      <a:endParaRPr lang="zh-CN" altLang="en-US" sz="1400"/>
                    </a:p>
                  </a:txBody>
                  <a:tcPr marL="101917" marR="101917" marT="101917" marB="101917" anchor="t" anchorCtr="0"/>
                </a:tc>
              </a:tr>
              <a:tr h="487680">
                <a:tc>
                  <a:txBody>
                    <a:bodyPr/>
                    <a:p>
                      <a:pPr fontAlgn="t"/>
                      <a:r>
                        <a:rPr lang="en-US" altLang="zh-CN" sz="1400"/>
                        <a:t>mean()</a:t>
                      </a:r>
                      <a:endParaRPr lang="en-US" altLang="zh-CN" sz="1400"/>
                    </a:p>
                  </a:txBody>
                  <a:tcPr marL="101917" marR="101917" marT="101917" marB="101917" anchor="t" anchorCtr="0"/>
                </a:tc>
                <a:tc>
                  <a:txBody>
                    <a:bodyPr/>
                    <a:p>
                      <a:pPr fontAlgn="t"/>
                      <a:r>
                        <a:rPr lang="zh-CN" altLang="en-US" sz="1400"/>
                        <a:t>平均值</a:t>
                      </a:r>
                      <a:endParaRPr lang="zh-CN" altLang="en-US" sz="1400"/>
                    </a:p>
                  </a:txBody>
                  <a:tcPr marL="101917" marR="101917" marT="101917" marB="101917" anchor="t" anchorCtr="0"/>
                </a:tc>
                <a:tc>
                  <a:txBody>
                    <a:bodyPr/>
                    <a:p>
                      <a:pPr fontAlgn="t"/>
                      <a:r>
                        <a:rPr lang="en-US" altLang="zh-CN" sz="1400"/>
                        <a:t>quantile(q)</a:t>
                      </a:r>
                      <a:endParaRPr lang="en-US" altLang="zh-CN" sz="1400"/>
                    </a:p>
                  </a:txBody>
                  <a:tcPr marL="101917" marR="101917" marT="101917" marB="101917" anchor="t" anchorCtr="0"/>
                </a:tc>
                <a:tc>
                  <a:txBody>
                    <a:bodyPr/>
                    <a:p>
                      <a:pPr fontAlgn="t"/>
                      <a:r>
                        <a:rPr lang="zh-CN" altLang="en-US" sz="1400"/>
                        <a:t>分位数，</a:t>
                      </a:r>
                      <a:r>
                        <a:rPr lang="en-US" altLang="zh-CN" sz="1400"/>
                        <a:t>q </a:t>
                      </a:r>
                      <a:r>
                        <a:rPr lang="zh-CN" altLang="en-US" sz="1400"/>
                        <a:t>取 </a:t>
                      </a:r>
                      <a:r>
                        <a:rPr lang="en-US" altLang="zh-CN" sz="1400"/>
                        <a:t>0~1 </a:t>
                      </a:r>
                      <a:r>
                        <a:rPr lang="zh-CN" altLang="en-US" sz="1400"/>
                        <a:t>之间</a:t>
                      </a:r>
                      <a:endParaRPr lang="zh-CN" altLang="en-US" sz="1400"/>
                    </a:p>
                  </a:txBody>
                  <a:tcPr marL="101917" marR="101917" marT="101917" marB="101917" anchor="t" anchorCtr="0"/>
                </a:tc>
              </a:tr>
              <a:tr h="487680">
                <a:tc>
                  <a:txBody>
                    <a:bodyPr/>
                    <a:p>
                      <a:pPr fontAlgn="t"/>
                      <a:r>
                        <a:rPr lang="en-US" altLang="zh-CN" sz="1400"/>
                        <a:t>min()</a:t>
                      </a:r>
                      <a:endParaRPr lang="en-US" altLang="zh-CN" sz="1400"/>
                    </a:p>
                  </a:txBody>
                  <a:tcPr marL="101917" marR="101917" marT="101917" marB="101917" anchor="t" anchorCtr="0"/>
                </a:tc>
                <a:tc>
                  <a:txBody>
                    <a:bodyPr/>
                    <a:p>
                      <a:pPr fontAlgn="t"/>
                      <a:r>
                        <a:rPr lang="zh-CN" altLang="en-US" sz="1400"/>
                        <a:t>最小值</a:t>
                      </a:r>
                      <a:endParaRPr lang="zh-CN" altLang="en-US" sz="1400"/>
                    </a:p>
                  </a:txBody>
                  <a:tcPr marL="101917" marR="101917" marT="101917" marB="101917" anchor="t" anchorCtr="0"/>
                </a:tc>
                <a:tc>
                  <a:txBody>
                    <a:bodyPr/>
                    <a:p>
                      <a:pPr fontAlgn="t"/>
                      <a:r>
                        <a:rPr lang="en-US" altLang="zh-CN" sz="1400"/>
                        <a:t>describe()</a:t>
                      </a:r>
                      <a:endParaRPr lang="en-US" altLang="zh-CN" sz="1400"/>
                    </a:p>
                  </a:txBody>
                  <a:tcPr marL="101917" marR="101917" marT="101917" marB="101917" anchor="t" anchorCtr="0"/>
                </a:tc>
                <a:tc>
                  <a:txBody>
                    <a:bodyPr/>
                    <a:p>
                      <a:pPr fontAlgn="t"/>
                      <a:r>
                        <a:rPr lang="zh-CN" altLang="en-US" sz="1400"/>
                        <a:t>常见统计信息（</a:t>
                      </a:r>
                      <a:r>
                        <a:rPr lang="en-US" altLang="zh-CN" sz="1400"/>
                        <a:t>count</a:t>
                      </a:r>
                      <a:r>
                        <a:rPr lang="zh-CN" altLang="en-US" sz="1400"/>
                        <a:t>、</a:t>
                      </a:r>
                      <a:r>
                        <a:rPr lang="en-US" altLang="zh-CN" sz="1400"/>
                        <a:t>mean</a:t>
                      </a:r>
                      <a:r>
                        <a:rPr lang="zh-CN" altLang="en-US" sz="1400"/>
                        <a:t>、</a:t>
                      </a:r>
                      <a:r>
                        <a:rPr lang="en-US" altLang="zh-CN" sz="1400"/>
                        <a:t>std</a:t>
                      </a:r>
                      <a:r>
                        <a:rPr lang="zh-CN" altLang="en-US" sz="1400"/>
                        <a:t>、</a:t>
                      </a:r>
                      <a:r>
                        <a:rPr lang="en-US" altLang="zh-CN" sz="1400"/>
                        <a:t>min</a:t>
                      </a:r>
                      <a:r>
                        <a:rPr lang="zh-CN" altLang="en-US" sz="1400"/>
                        <a:t>、</a:t>
                      </a:r>
                      <a:r>
                        <a:rPr lang="en-US" altLang="zh-CN" sz="1400"/>
                        <a:t>25%</a:t>
                      </a:r>
                      <a:r>
                        <a:rPr lang="zh-CN" altLang="en-US" sz="1400"/>
                        <a:t>、</a:t>
                      </a:r>
                      <a:r>
                        <a:rPr lang="en-US" altLang="zh-CN" sz="1400"/>
                        <a:t>50%</a:t>
                      </a:r>
                      <a:r>
                        <a:rPr lang="zh-CN" altLang="en-US" sz="1400"/>
                        <a:t>、</a:t>
                      </a:r>
                      <a:r>
                        <a:rPr lang="en-US" altLang="zh-CN" sz="1400"/>
                        <a:t>75%</a:t>
                      </a:r>
                      <a:r>
                        <a:rPr lang="zh-CN" altLang="en-US" sz="1400"/>
                        <a:t>、</a:t>
                      </a:r>
                      <a:r>
                        <a:rPr lang="en-US" altLang="zh-CN" sz="1400"/>
                        <a:t>max</a:t>
                      </a:r>
                      <a:r>
                        <a:rPr lang="zh-CN" altLang="en-US" sz="1400"/>
                        <a:t>）</a:t>
                      </a:r>
                      <a:endParaRPr lang="zh-CN" altLang="en-US" sz="1400"/>
                    </a:p>
                  </a:txBody>
                  <a:tcPr marL="101917" marR="101917" marT="101917" marB="101917" anchor="t" anchorCtr="0"/>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805815" y="1941830"/>
            <a:ext cx="10836275" cy="4660900"/>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90204"/>
              <a:ea typeface="微软雅黑"/>
              <a:cs typeface="+mn-ea"/>
              <a:sym typeface="+mn-lt"/>
            </a:endParaRPr>
          </a:p>
        </p:txBody>
      </p:sp>
      <p:sp>
        <p:nvSpPr>
          <p:cNvPr id="100" name="Freeform 33"/>
          <p:cNvSpPr/>
          <p:nvPr/>
        </p:nvSpPr>
        <p:spPr>
          <a:xfrm>
            <a:off x="369570" y="1929130"/>
            <a:ext cx="257810" cy="275590"/>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4211518" y="1103024"/>
            <a:ext cx="3584458" cy="46037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常用</a:t>
            </a:r>
            <a:r>
              <a:rPr lang="zh-CN" altLang="en-US" sz="2400" b="1" dirty="0">
                <a:solidFill>
                  <a:srgbClr val="177360"/>
                </a:solidFill>
                <a:sym typeface="Arial" panose="020B0604020202090204" pitchFamily="34" charset="0"/>
              </a:rPr>
              <a:t>方法</a:t>
            </a:r>
            <a:endParaRPr lang="zh-CN" altLang="en-US" sz="2400" b="1" dirty="0">
              <a:solidFill>
                <a:srgbClr val="177360"/>
              </a:solidFill>
              <a:sym typeface="Arial" panose="020B0604020202090204" pitchFamily="34" charset="0"/>
            </a:endParaRPr>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 name="组合 8"/>
          <p:cNvGrpSpPr/>
          <p:nvPr/>
        </p:nvGrpSpPr>
        <p:grpSpPr>
          <a:xfrm>
            <a:off x="-21753" y="934791"/>
            <a:ext cx="4154841" cy="1269942"/>
            <a:chOff x="766969" y="2489885"/>
            <a:chExt cx="4154841" cy="1269942"/>
          </a:xfrm>
        </p:grpSpPr>
        <p:sp>
          <p:nvSpPr>
            <p:cNvPr id="10" name="Rounded Rectangle 8_2"/>
            <p:cNvSpPr/>
            <p:nvPr/>
          </p:nvSpPr>
          <p:spPr>
            <a:xfrm>
              <a:off x="766969" y="2489885"/>
              <a:ext cx="415484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11" name="文本框 10"/>
            <p:cNvSpPr txBox="1"/>
            <p:nvPr/>
          </p:nvSpPr>
          <p:spPr>
            <a:xfrm>
              <a:off x="1064682" y="2627321"/>
              <a:ext cx="3729112" cy="521970"/>
            </a:xfrm>
            <a:prstGeom prst="rect">
              <a:avLst/>
            </a:prstGeom>
            <a:noFill/>
          </p:spPr>
          <p:txBody>
            <a:bodyPr wrap="square" anchor="ctr">
              <a:spAutoFit/>
            </a:bodyPr>
            <a:lstStyle/>
            <a:p>
              <a:r>
                <a:rPr lang="en-US" sz="2800" b="1" kern="100" dirty="0">
                  <a:solidFill>
                    <a:schemeClr val="bg1"/>
                  </a:solidFill>
                  <a:latin typeface="微软雅黑" panose="020B0503020204020204" pitchFamily="34" charset="-122"/>
                  <a:ea typeface="微软雅黑" panose="020B0503020204020204" pitchFamily="34" charset="-122"/>
                  <a:cs typeface="宋体" pitchFamily="2" charset="-122"/>
                  <a:sym typeface="+mn-ea"/>
                </a:rPr>
                <a:t>3.3 </a:t>
              </a:r>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sym typeface="+mn-ea"/>
                </a:rPr>
                <a:t>DataFrame</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2"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aphicFrame>
        <p:nvGraphicFramePr>
          <p:cNvPr id="7" name="表格 6"/>
          <p:cNvGraphicFramePr/>
          <p:nvPr>
            <p:custDataLst>
              <p:tags r:id="rId1"/>
            </p:custDataLst>
          </p:nvPr>
        </p:nvGraphicFramePr>
        <p:xfrm>
          <a:off x="1350010" y="2423160"/>
          <a:ext cx="9865360" cy="3925570"/>
        </p:xfrm>
        <a:graphic>
          <a:graphicData uri="http://schemas.openxmlformats.org/drawingml/2006/table">
            <a:tbl>
              <a:tblPr>
                <a:tableStyleId>{ED083AE6-46FA-4A59-8FB0-9F97EB10719F}</a:tableStyleId>
              </a:tblPr>
              <a:tblGrid>
                <a:gridCol w="1656715"/>
                <a:gridCol w="2691555"/>
                <a:gridCol w="1505585"/>
                <a:gridCol w="4011295"/>
              </a:tblGrid>
              <a:tr h="487680">
                <a:tc>
                  <a:txBody>
                    <a:bodyPr/>
                    <a:p>
                      <a:pPr algn="ctr" fontAlgn="t"/>
                      <a:r>
                        <a:rPr lang="zh-CN" altLang="en-US" sz="1400"/>
                        <a:t>方法</a:t>
                      </a:r>
                      <a:endParaRPr lang="zh-CN" altLang="en-US" sz="1400"/>
                    </a:p>
                  </a:txBody>
                  <a:tcPr marL="101917" marR="101917" marT="101917" marB="101917" anchor="t" anchorCtr="0"/>
                </a:tc>
                <a:tc>
                  <a:txBody>
                    <a:bodyPr/>
                    <a:p>
                      <a:pPr algn="ctr" fontAlgn="t"/>
                      <a:r>
                        <a:rPr lang="zh-CN" altLang="en-US" sz="1400"/>
                        <a:t>说明</a:t>
                      </a:r>
                      <a:endParaRPr lang="zh-CN" altLang="en-US" sz="1400"/>
                    </a:p>
                  </a:txBody>
                  <a:tcPr marL="101917" marR="101917" marT="101917" marB="101917" anchor="t" anchorCtr="0"/>
                </a:tc>
                <a:tc>
                  <a:txBody>
                    <a:bodyPr/>
                    <a:p>
                      <a:pPr algn="ctr" fontAlgn="t"/>
                      <a:r>
                        <a:rPr lang="zh-CN" altLang="en-US" sz="1400"/>
                        <a:t>方法</a:t>
                      </a:r>
                      <a:endParaRPr lang="zh-CN" altLang="en-US" sz="1400"/>
                    </a:p>
                  </a:txBody>
                  <a:tcPr marL="101917" marR="101917" marT="101917" marB="101917" anchor="t" anchorCtr="0"/>
                </a:tc>
                <a:tc>
                  <a:txBody>
                    <a:bodyPr/>
                    <a:p>
                      <a:pPr algn="ctr" fontAlgn="t"/>
                      <a:r>
                        <a:rPr lang="zh-CN" altLang="en-US" sz="1400"/>
                        <a:t>说明</a:t>
                      </a:r>
                      <a:endParaRPr lang="zh-CN" altLang="en-US" sz="1400"/>
                    </a:p>
                  </a:txBody>
                  <a:tcPr marL="101917" marR="101917" marT="101917" marB="101917" anchor="t" anchorCtr="0"/>
                </a:tc>
              </a:tr>
              <a:tr h="487680">
                <a:tc>
                  <a:txBody>
                    <a:bodyPr/>
                    <a:p>
                      <a:pPr fontAlgn="t"/>
                      <a:r>
                        <a:rPr lang="en-US" altLang="zh-CN" sz="1400"/>
                        <a:t>value_counts()</a:t>
                      </a:r>
                      <a:endParaRPr lang="en-US" altLang="zh-CN" sz="1400"/>
                    </a:p>
                  </a:txBody>
                  <a:tcPr marL="101917" marR="101917" marT="101917" marB="101917" anchor="t" anchorCtr="0"/>
                </a:tc>
                <a:tc>
                  <a:txBody>
                    <a:bodyPr/>
                    <a:p>
                      <a:pPr fontAlgn="t"/>
                      <a:r>
                        <a:rPr lang="zh-CN" altLang="en-US" sz="1400"/>
                        <a:t>每个唯一值的出现次数</a:t>
                      </a:r>
                      <a:endParaRPr lang="zh-CN" altLang="en-US" sz="1400"/>
                    </a:p>
                  </a:txBody>
                  <a:tcPr marL="101917" marR="101917" marT="101917" marB="101917" anchor="t" anchorCtr="0"/>
                </a:tc>
                <a:tc>
                  <a:txBody>
                    <a:bodyPr/>
                    <a:p>
                      <a:pPr fontAlgn="t"/>
                      <a:r>
                        <a:rPr lang="en-US" altLang="zh-CN" sz="1400"/>
                        <a:t>sort_values()</a:t>
                      </a:r>
                      <a:endParaRPr lang="en-US" altLang="zh-CN" sz="1400"/>
                    </a:p>
                  </a:txBody>
                  <a:tcPr marL="101917" marR="101917" marT="101917" marB="101917" anchor="t" anchorCtr="0"/>
                </a:tc>
                <a:tc>
                  <a:txBody>
                    <a:bodyPr/>
                    <a:p>
                      <a:pPr fontAlgn="t"/>
                      <a:r>
                        <a:rPr lang="zh-CN" altLang="en-US" sz="1400"/>
                        <a:t>按值排序</a:t>
                      </a:r>
                      <a:endParaRPr lang="zh-CN" altLang="en-US" sz="1400"/>
                    </a:p>
                  </a:txBody>
                  <a:tcPr marL="101917" marR="101917" marT="101917" marB="101917" anchor="t" anchorCtr="0"/>
                </a:tc>
              </a:tr>
              <a:tr h="487680">
                <a:tc>
                  <a:txBody>
                    <a:bodyPr/>
                    <a:p>
                      <a:pPr fontAlgn="t"/>
                      <a:r>
                        <a:rPr lang="en-US" altLang="zh-CN" sz="1400"/>
                        <a:t>count()</a:t>
                      </a:r>
                      <a:endParaRPr lang="en-US" altLang="zh-CN" sz="1400"/>
                    </a:p>
                  </a:txBody>
                  <a:tcPr marL="101917" marR="101917" marT="101917" marB="101917" anchor="t" anchorCtr="0"/>
                </a:tc>
                <a:tc>
                  <a:txBody>
                    <a:bodyPr/>
                    <a:p>
                      <a:pPr fontAlgn="t"/>
                      <a:r>
                        <a:rPr lang="zh-CN" altLang="en-US" sz="1400"/>
                        <a:t>非缺失值数量</a:t>
                      </a:r>
                      <a:endParaRPr lang="zh-CN" altLang="en-US" sz="1400"/>
                    </a:p>
                  </a:txBody>
                  <a:tcPr marL="101917" marR="101917" marT="101917" marB="101917" anchor="t" anchorCtr="0"/>
                </a:tc>
                <a:tc>
                  <a:txBody>
                    <a:bodyPr/>
                    <a:p>
                      <a:pPr fontAlgn="t"/>
                      <a:r>
                        <a:rPr lang="en-US" altLang="zh-CN" sz="1400"/>
                        <a:t>replace()</a:t>
                      </a:r>
                      <a:endParaRPr lang="en-US" altLang="zh-CN" sz="1400"/>
                    </a:p>
                  </a:txBody>
                  <a:tcPr marL="101917" marR="101917" marT="101917" marB="101917" anchor="t" anchorCtr="0"/>
                </a:tc>
                <a:tc>
                  <a:txBody>
                    <a:bodyPr/>
                    <a:p>
                      <a:pPr fontAlgn="t"/>
                      <a:r>
                        <a:rPr lang="zh-CN" altLang="en-US" sz="1400"/>
                        <a:t>替换值</a:t>
                      </a:r>
                      <a:endParaRPr lang="zh-CN" altLang="en-US" sz="1400"/>
                    </a:p>
                  </a:txBody>
                  <a:tcPr marL="101917" marR="101917" marT="101917" marB="101917" anchor="t" anchorCtr="0"/>
                </a:tc>
              </a:tr>
              <a:tr h="487680">
                <a:tc>
                  <a:txBody>
                    <a:bodyPr/>
                    <a:p>
                      <a:pPr fontAlgn="t"/>
                      <a:r>
                        <a:rPr lang="en-US" altLang="zh-CN" sz="1400"/>
                        <a:t>duplicated()</a:t>
                      </a:r>
                      <a:endParaRPr lang="en-US" altLang="zh-CN" sz="1400"/>
                    </a:p>
                  </a:txBody>
                  <a:tcPr marL="101917" marR="101917" marT="101917" marB="101917" anchor="t" anchorCtr="0"/>
                </a:tc>
                <a:tc>
                  <a:txBody>
                    <a:bodyPr/>
                    <a:p>
                      <a:pPr fontAlgn="t"/>
                      <a:r>
                        <a:rPr lang="zh-CN" altLang="en-US" sz="1400"/>
                        <a:t>是否</a:t>
                      </a:r>
                      <a:r>
                        <a:rPr lang="zh-CN" altLang="en-US" sz="1400"/>
                        <a:t>重复</a:t>
                      </a:r>
                      <a:endParaRPr lang="zh-CN" altLang="en-US" sz="1400"/>
                    </a:p>
                  </a:txBody>
                  <a:tcPr marL="101917" marR="101917" marT="101917" marB="101917" anchor="t" anchorCtr="0"/>
                </a:tc>
                <a:tc>
                  <a:txBody>
                    <a:bodyPr/>
                    <a:p>
                      <a:pPr fontAlgn="t"/>
                      <a:r>
                        <a:rPr lang="en-US" altLang="zh-CN" sz="1400"/>
                        <a:t>nla</a:t>
                      </a:r>
                      <a:r>
                        <a:rPr lang="en-US" altLang="zh-CN" sz="1400"/>
                        <a:t>rgest()</a:t>
                      </a:r>
                      <a:endParaRPr lang="en-US" altLang="zh-CN" sz="1400"/>
                    </a:p>
                  </a:txBody>
                  <a:tcPr marL="101917" marR="101917" marT="101917" marB="101917" anchor="t" anchorCtr="0"/>
                </a:tc>
                <a:tc>
                  <a:txBody>
                    <a:bodyPr/>
                    <a:p>
                      <a:pPr fontAlgn="t"/>
                      <a:r>
                        <a:rPr lang="zh-CN" altLang="en-US" sz="1400"/>
                        <a:t>返回某列最大的</a:t>
                      </a:r>
                      <a:r>
                        <a:rPr lang="en-US" altLang="zh-CN" sz="1400"/>
                        <a:t>n</a:t>
                      </a:r>
                      <a:r>
                        <a:rPr lang="zh-CN" altLang="en-US" sz="1400"/>
                        <a:t>条</a:t>
                      </a:r>
                      <a:r>
                        <a:rPr lang="zh-CN" altLang="en-US" sz="1400"/>
                        <a:t>数据</a:t>
                      </a:r>
                      <a:endParaRPr lang="zh-CN" altLang="en-US" sz="1400"/>
                    </a:p>
                  </a:txBody>
                  <a:tcPr marL="101917" marR="101917" marT="101917" marB="101917" anchor="t" anchorCtr="0"/>
                </a:tc>
              </a:tr>
              <a:tr h="487680">
                <a:tc>
                  <a:txBody>
                    <a:bodyPr/>
                    <a:p>
                      <a:pPr fontAlgn="t"/>
                      <a:r>
                        <a:rPr lang="en-US" altLang="zh-CN" sz="1400"/>
                        <a:t>drop_duplicates()</a:t>
                      </a:r>
                      <a:endParaRPr lang="en-US" altLang="zh-CN" sz="1400"/>
                    </a:p>
                  </a:txBody>
                  <a:tcPr marL="101917" marR="101917" marT="101917" marB="101917" anchor="t" anchorCtr="0"/>
                </a:tc>
                <a:tc>
                  <a:txBody>
                    <a:bodyPr/>
                    <a:p>
                      <a:pPr fontAlgn="t"/>
                      <a:r>
                        <a:rPr lang="zh-CN" altLang="en-US" sz="1400"/>
                        <a:t>去除重复项</a:t>
                      </a:r>
                      <a:endParaRPr lang="zh-CN" altLang="en-US" sz="1400"/>
                    </a:p>
                  </a:txBody>
                  <a:tcPr marL="101917" marR="101917" marT="101917" marB="101917" anchor="t" anchorCtr="0"/>
                </a:tc>
                <a:tc>
                  <a:txBody>
                    <a:bodyPr/>
                    <a:p>
                      <a:pPr fontAlgn="t"/>
                      <a:r>
                        <a:rPr lang="en-US" altLang="zh-CN" sz="1400"/>
                        <a:t>nsmallest()</a:t>
                      </a:r>
                      <a:endParaRPr lang="en-US" altLang="zh-CN" sz="1400"/>
                    </a:p>
                  </a:txBody>
                  <a:tcPr marL="101917" marR="101917" marT="101917" marB="101917" anchor="t" anchorCtr="0"/>
                </a:tc>
                <a:tc>
                  <a:txBody>
                    <a:bodyPr/>
                    <a:p>
                      <a:pPr fontAlgn="t"/>
                      <a:r>
                        <a:rPr lang="zh-CN" altLang="en-US" sz="1400"/>
                        <a:t>返回某列最</a:t>
                      </a:r>
                      <a:r>
                        <a:rPr lang="zh-CN" altLang="en-US" sz="1400"/>
                        <a:t>小的</a:t>
                      </a:r>
                      <a:r>
                        <a:rPr lang="en-US" altLang="zh-CN" sz="1400"/>
                        <a:t>n</a:t>
                      </a:r>
                      <a:r>
                        <a:rPr lang="zh-CN" altLang="en-US" sz="1400"/>
                        <a:t>条</a:t>
                      </a:r>
                      <a:r>
                        <a:rPr lang="zh-CN" altLang="en-US" sz="1400"/>
                        <a:t>数据</a:t>
                      </a:r>
                      <a:endParaRPr lang="zh-CN" altLang="en-US" sz="1400"/>
                    </a:p>
                  </a:txBody>
                  <a:tcPr marL="101917" marR="101917" marT="101917" marB="101917" anchor="t" anchorCtr="0"/>
                </a:tc>
              </a:tr>
              <a:tr h="487680">
                <a:tc>
                  <a:txBody>
                    <a:bodyPr/>
                    <a:p>
                      <a:pPr fontAlgn="t"/>
                      <a:r>
                        <a:rPr lang="en-US" altLang="zh-CN" sz="1400"/>
                        <a:t>sample()</a:t>
                      </a:r>
                      <a:endParaRPr lang="en-US" altLang="zh-CN" sz="1400"/>
                    </a:p>
                  </a:txBody>
                  <a:tcPr marL="101917" marR="101917" marT="101917" marB="101917" anchor="t" anchorCtr="0"/>
                </a:tc>
                <a:tc>
                  <a:txBody>
                    <a:bodyPr/>
                    <a:p>
                      <a:pPr fontAlgn="t"/>
                      <a:r>
                        <a:rPr lang="zh-CN" altLang="en-US" sz="1400"/>
                        <a:t>随机抽样</a:t>
                      </a:r>
                      <a:endParaRPr lang="zh-CN" altLang="en-US" sz="1400"/>
                    </a:p>
                  </a:txBody>
                  <a:tcPr marL="101917" marR="101917" marT="101917" marB="101917" anchor="t" anchorCtr="0"/>
                </a:tc>
                <a:tc>
                  <a:txBody>
                    <a:bodyPr/>
                    <a:p>
                      <a:pPr fontAlgn="t"/>
                      <a:endParaRPr lang="en-US" altLang="zh-CN" sz="1400"/>
                    </a:p>
                  </a:txBody>
                  <a:tcPr marL="101917" marR="101917" marT="101917" marB="101917" anchor="t" anchorCtr="0"/>
                </a:tc>
                <a:tc>
                  <a:txBody>
                    <a:bodyPr/>
                    <a:p>
                      <a:pPr fontAlgn="t"/>
                      <a:endParaRPr lang="zh-CN" altLang="en-US" sz="1400"/>
                    </a:p>
                  </a:txBody>
                  <a:tcPr marL="101917" marR="101917" marT="101917" marB="101917" anchor="t" anchorCtr="0"/>
                </a:tc>
              </a:tr>
              <a:tr h="511810">
                <a:tc>
                  <a:txBody>
                    <a:bodyPr/>
                    <a:p>
                      <a:pPr fontAlgn="t"/>
                      <a:r>
                        <a:rPr lang="en-US" altLang="zh-CN" sz="1400"/>
                        <a:t>replace()</a:t>
                      </a:r>
                      <a:endParaRPr lang="en-US" altLang="zh-CN" sz="1400"/>
                    </a:p>
                  </a:txBody>
                  <a:tcPr marL="101917" marR="101917" marT="101917" marB="101917" anchor="t" anchorCtr="0"/>
                </a:tc>
                <a:tc>
                  <a:txBody>
                    <a:bodyPr/>
                    <a:p>
                      <a:pPr fontAlgn="t"/>
                      <a:r>
                        <a:rPr lang="zh-CN" altLang="en-US" sz="1400"/>
                        <a:t>替换值</a:t>
                      </a:r>
                      <a:endParaRPr lang="zh-CN" altLang="en-US" sz="1400"/>
                    </a:p>
                  </a:txBody>
                  <a:tcPr marL="101917" marR="101917" marT="101917" marB="101917" anchor="t" anchorCtr="0"/>
                </a:tc>
                <a:tc>
                  <a:txBody>
                    <a:bodyPr/>
                    <a:p>
                      <a:pPr fontAlgn="t"/>
                      <a:endParaRPr lang="en-US" altLang="zh-CN" sz="1400"/>
                    </a:p>
                  </a:txBody>
                  <a:tcPr marL="101917" marR="101917" marT="101917" marB="101917" anchor="t" anchorCtr="0"/>
                </a:tc>
                <a:tc>
                  <a:txBody>
                    <a:bodyPr/>
                    <a:p>
                      <a:pPr fontAlgn="t"/>
                      <a:endParaRPr lang="zh-CN" altLang="en-US" sz="1400"/>
                    </a:p>
                  </a:txBody>
                  <a:tcPr marL="101917" marR="101917" marT="101917" marB="101917" anchor="t" anchorCtr="0"/>
                </a:tc>
              </a:tr>
              <a:tr h="487680">
                <a:tc>
                  <a:txBody>
                    <a:bodyPr/>
                    <a:p>
                      <a:pPr fontAlgn="t"/>
                      <a:r>
                        <a:rPr lang="en-US" altLang="zh-CN" sz="1400"/>
                        <a:t>sort_index()</a:t>
                      </a:r>
                      <a:endParaRPr lang="en-US" altLang="zh-CN" sz="1400"/>
                    </a:p>
                  </a:txBody>
                  <a:tcPr marL="101917" marR="101917" marT="101917" marB="101917" anchor="t" anchorCtr="0"/>
                </a:tc>
                <a:tc>
                  <a:txBody>
                    <a:bodyPr/>
                    <a:p>
                      <a:pPr fontAlgn="t"/>
                      <a:r>
                        <a:rPr lang="zh-CN" altLang="en-US" sz="1400"/>
                        <a:t>按索引排序</a:t>
                      </a:r>
                      <a:endParaRPr lang="zh-CN" altLang="en-US" sz="1400"/>
                    </a:p>
                  </a:txBody>
                  <a:tcPr marL="101917" marR="101917" marT="101917" marB="101917" anchor="t" anchorCtr="0"/>
                </a:tc>
                <a:tc>
                  <a:txBody>
                    <a:bodyPr/>
                    <a:p>
                      <a:pPr fontAlgn="t"/>
                      <a:endParaRPr lang="en-US" altLang="zh-CN" sz="1400"/>
                    </a:p>
                  </a:txBody>
                  <a:tcPr marL="101917" marR="101917" marT="101917" marB="101917" anchor="t" anchorCtr="0"/>
                </a:tc>
                <a:tc>
                  <a:txBody>
                    <a:bodyPr/>
                    <a:p>
                      <a:pPr fontAlgn="t"/>
                      <a:endParaRPr lang="zh-CN" altLang="en-US" sz="1400"/>
                    </a:p>
                  </a:txBody>
                  <a:tcPr marL="101917" marR="101917" marT="101917" marB="101917" anchor="t" anchorCtr="0"/>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hasCustomPrompt="1"/>
          </p:nvPr>
        </p:nvSpPr>
        <p:spPr>
          <a:xfrm>
            <a:off x="2917329" y="2377994"/>
            <a:ext cx="7034745" cy="1456728"/>
          </a:xfrm>
          <a:prstGeom prst="rect">
            <a:avLst/>
          </a:prstGeom>
        </p:spPr>
        <p:txBody>
          <a:bodyPr>
            <a:normAutofit fontScale="90000"/>
          </a:bodyPr>
          <a:lstStyle/>
          <a:p>
            <a:pPr algn="ctr"/>
            <a:r>
              <a:rPr lang="zh-CN" altLang="en-US" b="1" dirty="0"/>
              <a:t>第</a:t>
            </a:r>
            <a:r>
              <a:rPr lang="en-US" altLang="zh-CN" b="1" dirty="0"/>
              <a:t>4</a:t>
            </a:r>
            <a:r>
              <a:rPr lang="zh-CN" altLang="en-US" b="1" dirty="0"/>
              <a:t>章 </a:t>
            </a:r>
            <a:br>
              <a:rPr lang="en-US" altLang="zh-CN" b="1" dirty="0"/>
            </a:br>
            <a:br>
              <a:rPr lang="en-US" altLang="zh-CN" b="1" dirty="0"/>
            </a:br>
            <a:r>
              <a:rPr lang="zh-CN" altLang="en-US" b="1" dirty="0"/>
              <a:t>数据可视化</a:t>
            </a:r>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3632815" y="1255424"/>
            <a:ext cx="5271168" cy="1021509"/>
            <a:chOff x="3569908" y="3040083"/>
            <a:chExt cx="4611029" cy="1741786"/>
          </a:xfrm>
        </p:grpSpPr>
        <p:sp>
          <p:nvSpPr>
            <p:cNvPr id="4"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6"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400" b="1" dirty="0"/>
                <a:t>可视化基础</a:t>
              </a:r>
              <a:endParaRPr lang="zh-CN" altLang="en-US" sz="2400" b="1" dirty="0"/>
            </a:p>
          </p:txBody>
        </p:sp>
        <p:sp>
          <p:nvSpPr>
            <p:cNvPr id="7"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01</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8" name="组合 7"/>
          <p:cNvGrpSpPr>
            <a:grpSpLocks noChangeAspect="1"/>
          </p:cNvGrpSpPr>
          <p:nvPr/>
        </p:nvGrpSpPr>
        <p:grpSpPr>
          <a:xfrm>
            <a:off x="3632815" y="2609303"/>
            <a:ext cx="5271168" cy="1021509"/>
            <a:chOff x="3569908" y="3040083"/>
            <a:chExt cx="4611029" cy="1741786"/>
          </a:xfrm>
        </p:grpSpPr>
        <p:sp>
          <p:nvSpPr>
            <p:cNvPr id="9"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0"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t>Matplotlib</a:t>
              </a:r>
              <a:endParaRPr lang="zh-CN" altLang="en-US" sz="2400" dirty="0"/>
            </a:p>
          </p:txBody>
        </p:sp>
        <p:sp>
          <p:nvSpPr>
            <p:cNvPr id="11"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02</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2" name="组合 11"/>
          <p:cNvGrpSpPr>
            <a:grpSpLocks noChangeAspect="1"/>
          </p:cNvGrpSpPr>
          <p:nvPr/>
        </p:nvGrpSpPr>
        <p:grpSpPr>
          <a:xfrm>
            <a:off x="3632815" y="3963182"/>
            <a:ext cx="5271168" cy="1021509"/>
            <a:chOff x="3569908" y="3040083"/>
            <a:chExt cx="4611029" cy="1741786"/>
          </a:xfrm>
        </p:grpSpPr>
        <p:sp>
          <p:nvSpPr>
            <p:cNvPr id="13"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4"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sz="2400" b="1" dirty="0"/>
                <a:t>Seaborn</a:t>
              </a:r>
              <a:endParaRPr lang="zh-CN" altLang="en-US" sz="2400" b="1" dirty="0"/>
            </a:p>
          </p:txBody>
        </p:sp>
        <p:sp>
          <p:nvSpPr>
            <p:cNvPr id="15"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03</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6" name="组合 15"/>
          <p:cNvGrpSpPr>
            <a:grpSpLocks noChangeAspect="1"/>
          </p:cNvGrpSpPr>
          <p:nvPr/>
        </p:nvGrpSpPr>
        <p:grpSpPr>
          <a:xfrm>
            <a:off x="3632815" y="5317061"/>
            <a:ext cx="5271168" cy="1021509"/>
            <a:chOff x="3569908" y="3040083"/>
            <a:chExt cx="4611029" cy="1741786"/>
          </a:xfrm>
        </p:grpSpPr>
        <p:sp>
          <p:nvSpPr>
            <p:cNvPr id="17"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8"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sz="2400" b="1" dirty="0"/>
                <a:t>Pandas</a:t>
              </a:r>
              <a:r>
                <a:rPr lang="zh-CN" altLang="en-US" sz="2400" b="1" dirty="0"/>
                <a:t>可视化</a:t>
              </a:r>
              <a:endParaRPr lang="zh-CN" altLang="en-US" sz="2400" b="1" dirty="0"/>
            </a:p>
          </p:txBody>
        </p:sp>
        <p:sp>
          <p:nvSpPr>
            <p:cNvPr id="19"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04</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3352173" y="1124798"/>
            <a:ext cx="3112422" cy="461665"/>
          </a:xfrm>
          <a:prstGeom prst="rect">
            <a:avLst/>
          </a:prstGeom>
          <a:noFill/>
          <a:effectLst/>
        </p:spPr>
        <p:txBody>
          <a:bodyPr wrap="square">
            <a:spAutoFit/>
          </a:bodyPr>
          <a:lstStyle/>
          <a:p>
            <a:r>
              <a:rPr lang="zh-CN" altLang="en-US" sz="2400" b="1" dirty="0">
                <a:solidFill>
                  <a:srgbClr val="177360"/>
                </a:solidFill>
                <a:sym typeface="Arial" panose="020B0604020202090204" pitchFamily="34" charset="0"/>
              </a:rPr>
              <a:t>数据分析的完整流程</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2" y="934791"/>
            <a:ext cx="6228058" cy="1269942"/>
            <a:chOff x="766970" y="2489885"/>
            <a:chExt cx="6228058" cy="1269942"/>
          </a:xfrm>
        </p:grpSpPr>
        <p:grpSp>
          <p:nvGrpSpPr>
            <p:cNvPr id="94" name="组合 93"/>
            <p:cNvGrpSpPr/>
            <p:nvPr/>
          </p:nvGrpSpPr>
          <p:grpSpPr>
            <a:xfrm>
              <a:off x="766970" y="2489885"/>
              <a:ext cx="4595950" cy="1269942"/>
              <a:chOff x="766970" y="2489885"/>
              <a:chExt cx="4595950" cy="1269942"/>
            </a:xfrm>
          </p:grpSpPr>
          <p:sp>
            <p:nvSpPr>
              <p:cNvPr id="96" name="Rounded Rectangle 8_2"/>
              <p:cNvSpPr/>
              <p:nvPr/>
            </p:nvSpPr>
            <p:spPr>
              <a:xfrm>
                <a:off x="766970" y="2489885"/>
                <a:ext cx="3222152"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4298238" cy="523220"/>
              </a:xfrm>
              <a:prstGeom prst="rect">
                <a:avLst/>
              </a:prstGeom>
              <a:noFill/>
            </p:spPr>
            <p:txBody>
              <a:bodyPr wrap="square">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1.1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课程导论</a:t>
                </a:r>
                <a:endParaRPr lang="zh-CN" altLang="en-US" sz="2800" b="1" kern="100" dirty="0">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grpSp>
        <p:nvGrpSpPr>
          <p:cNvPr id="73" name="Group 17"/>
          <p:cNvGrpSpPr/>
          <p:nvPr/>
        </p:nvGrpSpPr>
        <p:grpSpPr>
          <a:xfrm>
            <a:off x="394369" y="2393675"/>
            <a:ext cx="2680003" cy="4184493"/>
            <a:chOff x="1033017" y="2051207"/>
            <a:chExt cx="3107974" cy="4184493"/>
          </a:xfrm>
        </p:grpSpPr>
        <p:sp>
          <p:nvSpPr>
            <p:cNvPr id="74" name="矩形: 圆顶角 73"/>
            <p:cNvSpPr/>
            <p:nvPr/>
          </p:nvSpPr>
          <p:spPr>
            <a:xfrm flipH="1">
              <a:off x="1040997" y="4209992"/>
              <a:ext cx="3040812" cy="1924107"/>
            </a:xfrm>
            <a:prstGeom prst="round2SameRect">
              <a:avLst>
                <a:gd name="adj1" fmla="val 7300"/>
                <a:gd name="adj2" fmla="val 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75" name="Bullet1"/>
            <p:cNvSpPr txBox="1"/>
            <p:nvPr/>
          </p:nvSpPr>
          <p:spPr>
            <a:xfrm>
              <a:off x="1094351" y="4247458"/>
              <a:ext cx="2934104" cy="585604"/>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Pct val="25000"/>
                <a:buFontTx/>
                <a:buNone/>
                <a:defRPr/>
              </a:pPr>
              <a:r>
                <a:rPr lang="zh-CN" altLang="en-US" sz="2000" b="1" dirty="0">
                  <a:solidFill>
                    <a:srgbClr val="000000"/>
                  </a:solidFill>
                  <a:latin typeface="Arial" panose="020B0604020202090204" pitchFamily="34" charset="0"/>
                  <a:ea typeface="微软雅黑"/>
                  <a:cs typeface="Arial" panose="020B0604020202090204" pitchFamily="34" charset="0"/>
                </a:rPr>
                <a:t>数据收集</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76" name="Text1"/>
            <p:cNvSpPr txBox="1"/>
            <p:nvPr/>
          </p:nvSpPr>
          <p:spPr>
            <a:xfrm>
              <a:off x="1094351" y="4912913"/>
              <a:ext cx="2934104" cy="1092776"/>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20000"/>
                </a:lnSpc>
                <a:spcBef>
                  <a:spcPts val="0"/>
                </a:spcBef>
                <a:spcAft>
                  <a:spcPts val="0"/>
                </a:spcAft>
                <a:buClrTx/>
                <a:buSzPct val="25000"/>
                <a:buFontTx/>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数据从哪里来？</a:t>
              </a:r>
              <a:endParaRPr kumimoji="0" lang="de-DE"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77" name="Number1"/>
            <p:cNvSpPr/>
            <p:nvPr/>
          </p:nvSpPr>
          <p:spPr>
            <a:xfrm>
              <a:off x="1040997" y="6134100"/>
              <a:ext cx="3040812" cy="101600"/>
            </a:xfrm>
            <a:prstGeom prst="rect">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cs typeface="+mn-ea"/>
              </a:endParaRPr>
            </a:p>
          </p:txBody>
        </p:sp>
        <p:sp>
          <p:nvSpPr>
            <p:cNvPr id="78" name="pic-TopLeft,Top,TopRight,Left,RightLeft,BottomLeft"/>
            <p:cNvSpPr>
              <a:spLocks noChangeAspect="1"/>
            </p:cNvSpPr>
            <p:nvPr/>
          </p:nvSpPr>
          <p:spPr>
            <a:xfrm>
              <a:off x="1033017" y="2051207"/>
              <a:ext cx="3107974" cy="1644948"/>
            </a:xfrm>
            <a:prstGeom prst="round1Rect">
              <a:avLst/>
            </a:prstGeom>
            <a:blipFill>
              <a:blip r:embed="rId1"/>
              <a:stretch>
                <a:fillRect l="-4504" r="-4462"/>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a:cs typeface="+mn-cs"/>
              </a:endParaRPr>
            </a:p>
          </p:txBody>
        </p:sp>
        <p:sp>
          <p:nvSpPr>
            <p:cNvPr id="79" name="IconBackground1"/>
            <p:cNvSpPr txBox="1">
              <a:spLocks noChangeAspect="1"/>
            </p:cNvSpPr>
            <p:nvPr/>
          </p:nvSpPr>
          <p:spPr>
            <a:xfrm>
              <a:off x="1040997" y="3750443"/>
              <a:ext cx="400868" cy="400263"/>
            </a:xfrm>
            <a:custGeom>
              <a:avLst/>
              <a:gdLst>
                <a:gd name="connsiteX0" fmla="*/ 366375 w 608979"/>
                <a:gd name="connsiteY0" fmla="*/ 62733 h 608062"/>
                <a:gd name="connsiteX1" fmla="*/ 474905 w 608979"/>
                <a:gd name="connsiteY1" fmla="*/ 62733 h 608062"/>
                <a:gd name="connsiteX2" fmla="*/ 474905 w 608979"/>
                <a:gd name="connsiteY2" fmla="*/ 269490 h 608062"/>
                <a:gd name="connsiteX3" fmla="*/ 366375 w 608979"/>
                <a:gd name="connsiteY3" fmla="*/ 269490 h 608062"/>
                <a:gd name="connsiteX4" fmla="*/ 148817 w 608979"/>
                <a:gd name="connsiteY4" fmla="*/ 34530 h 608062"/>
                <a:gd name="connsiteX5" fmla="*/ 148817 w 608979"/>
                <a:gd name="connsiteY5" fmla="*/ 297790 h 608062"/>
                <a:gd name="connsiteX6" fmla="*/ 517632 w 608979"/>
                <a:gd name="connsiteY6" fmla="*/ 297790 h 608062"/>
                <a:gd name="connsiteX7" fmla="*/ 517632 w 608979"/>
                <a:gd name="connsiteY7" fmla="*/ 34530 h 608062"/>
                <a:gd name="connsiteX8" fmla="*/ 0 w 608979"/>
                <a:gd name="connsiteY8" fmla="*/ 0 h 608062"/>
                <a:gd name="connsiteX9" fmla="*/ 522270 w 608979"/>
                <a:gd name="connsiteY9" fmla="*/ 0 h 608062"/>
                <a:gd name="connsiteX10" fmla="*/ 608979 w 608979"/>
                <a:gd name="connsiteY10" fmla="*/ 86679 h 608062"/>
                <a:gd name="connsiteX11" fmla="*/ 608979 w 608979"/>
                <a:gd name="connsiteY11" fmla="*/ 608062 h 608062"/>
                <a:gd name="connsiteX12" fmla="*/ 0 w 608979"/>
                <a:gd name="connsiteY12" fmla="*/ 608062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979" h="608062">
                  <a:moveTo>
                    <a:pt x="366375" y="62733"/>
                  </a:moveTo>
                  <a:lnTo>
                    <a:pt x="474905" y="62733"/>
                  </a:lnTo>
                  <a:lnTo>
                    <a:pt x="474905" y="269490"/>
                  </a:lnTo>
                  <a:lnTo>
                    <a:pt x="366375" y="269490"/>
                  </a:lnTo>
                  <a:close/>
                  <a:moveTo>
                    <a:pt x="148817" y="34530"/>
                  </a:moveTo>
                  <a:lnTo>
                    <a:pt x="148817" y="297790"/>
                  </a:lnTo>
                  <a:lnTo>
                    <a:pt x="517632" y="297790"/>
                  </a:lnTo>
                  <a:lnTo>
                    <a:pt x="517632" y="34530"/>
                  </a:lnTo>
                  <a:close/>
                  <a:moveTo>
                    <a:pt x="0" y="0"/>
                  </a:moveTo>
                  <a:lnTo>
                    <a:pt x="522270" y="0"/>
                  </a:lnTo>
                  <a:lnTo>
                    <a:pt x="608979" y="86679"/>
                  </a:lnTo>
                  <a:lnTo>
                    <a:pt x="608979" y="608062"/>
                  </a:lnTo>
                  <a:lnTo>
                    <a:pt x="0" y="608062"/>
                  </a:lnTo>
                  <a:close/>
                </a:path>
              </a:pathLst>
            </a:cu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sym typeface="Arial" panose="020B0604020202090204" pitchFamily="34" charset="0"/>
              </a:endParaRPr>
            </a:p>
          </p:txBody>
        </p:sp>
      </p:grpSp>
      <p:grpSp>
        <p:nvGrpSpPr>
          <p:cNvPr id="19" name="组合 18"/>
          <p:cNvGrpSpPr/>
          <p:nvPr/>
        </p:nvGrpSpPr>
        <p:grpSpPr>
          <a:xfrm>
            <a:off x="3278818" y="2393675"/>
            <a:ext cx="2680001" cy="4184493"/>
            <a:chOff x="4535666" y="2051207"/>
            <a:chExt cx="3107972" cy="4184493"/>
          </a:xfrm>
        </p:grpSpPr>
        <p:sp>
          <p:nvSpPr>
            <p:cNvPr id="29" name="矩形: 圆顶角 1"/>
            <p:cNvSpPr/>
            <p:nvPr/>
          </p:nvSpPr>
          <p:spPr>
            <a:xfrm flipH="1">
              <a:off x="4543642" y="4209992"/>
              <a:ext cx="3040812" cy="1924107"/>
            </a:xfrm>
            <a:prstGeom prst="round2SameRect">
              <a:avLst>
                <a:gd name="adj1" fmla="val 7300"/>
                <a:gd name="adj2" fmla="val 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30" name="Bullet2"/>
            <p:cNvSpPr txBox="1"/>
            <p:nvPr/>
          </p:nvSpPr>
          <p:spPr>
            <a:xfrm>
              <a:off x="4596996" y="4247458"/>
              <a:ext cx="2934104" cy="585604"/>
            </a:xfrm>
            <a:prstGeom prst="rect">
              <a:avLst/>
            </a:prstGeom>
            <a:noFill/>
            <a:ln>
              <a:noFill/>
            </a:ln>
          </p:spPr>
          <p:txBody>
            <a:bodyPr wrap="square" lIns="91440" tIns="45720" rIns="91440" bIns="45720" anchor="b" anchorCtr="0">
              <a:normAutofit/>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数据清洗</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31" name="Text2"/>
            <p:cNvSpPr txBox="1"/>
            <p:nvPr/>
          </p:nvSpPr>
          <p:spPr>
            <a:xfrm>
              <a:off x="4596999" y="4912913"/>
              <a:ext cx="2934104" cy="1092776"/>
            </a:xfrm>
            <a:prstGeom prst="rect">
              <a:avLst/>
            </a:prstGeom>
            <a:noFill/>
            <a:ln>
              <a:noFill/>
            </a:ln>
          </p:spPr>
          <p:txBody>
            <a:bodyPr wrap="square" lIns="91440" tIns="45720" rIns="91440" bIns="45720" anchor="t" anchorCtr="0">
              <a:noAutofit/>
            </a:bodyPr>
            <a:lstStyle/>
            <a:p>
              <a:pPr algn="l"/>
              <a:r>
                <a:rPr lang="zh-CN" altLang="en-US" sz="1400" dirty="0">
                  <a:effectLst/>
                </a:rPr>
                <a:t>  缺失值</a:t>
              </a:r>
              <a:endParaRPr lang="en-US" altLang="zh-CN" sz="1400" dirty="0">
                <a:effectLst/>
              </a:endParaRPr>
            </a:p>
            <a:p>
              <a:pPr algn="l"/>
              <a:r>
                <a:rPr lang="zh-CN" altLang="en-US" sz="1400" dirty="0">
                  <a:effectLst/>
                </a:rPr>
                <a:t>  错误数据</a:t>
              </a:r>
              <a:endParaRPr lang="en-US" altLang="zh-CN" sz="1400" dirty="0">
                <a:effectLst/>
              </a:endParaRPr>
            </a:p>
            <a:p>
              <a:pPr algn="l"/>
              <a:r>
                <a:rPr lang="zh-CN" altLang="en-US" sz="1400" dirty="0">
                  <a:effectLst/>
                </a:rPr>
                <a:t>  格式混乱</a:t>
              </a:r>
              <a:endParaRPr lang="zh-CN" altLang="en-US" sz="1400" dirty="0">
                <a:effectLst/>
              </a:endParaRPr>
            </a:p>
          </p:txBody>
        </p:sp>
        <p:sp>
          <p:nvSpPr>
            <p:cNvPr id="32" name="Number2"/>
            <p:cNvSpPr/>
            <p:nvPr/>
          </p:nvSpPr>
          <p:spPr>
            <a:xfrm>
              <a:off x="4543642" y="6134100"/>
              <a:ext cx="3040812" cy="101600"/>
            </a:xfrm>
            <a:prstGeom prst="rect">
              <a:avLst/>
            </a:prstGeom>
            <a:gradFill flip="none" rotWithShape="1">
              <a:gsLst>
                <a:gs pos="0">
                  <a:schemeClr val="accent2">
                    <a:lumMod val="60000"/>
                    <a:lumOff val="40000"/>
                  </a:schemeClr>
                </a:gs>
                <a:gs pos="75000">
                  <a:schemeClr val="accent2"/>
                </a:gs>
              </a:gsLst>
              <a:lin ang="2700000" scaled="1"/>
              <a:tileRect/>
            </a:gradFill>
            <a:ln w="12700">
              <a:noFill/>
            </a:ln>
            <a:effectLst>
              <a:outerShdw blurRad="127000" dist="63500" dir="2700000" algn="tl" rotWithShape="0">
                <a:schemeClr val="accent2">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cs typeface="+mn-ea"/>
              </a:endParaRPr>
            </a:p>
          </p:txBody>
        </p:sp>
        <p:sp>
          <p:nvSpPr>
            <p:cNvPr id="33" name="pic-TopLeft,Top,TopRight,Left,RightLeft,BottomLeft"/>
            <p:cNvSpPr>
              <a:spLocks noChangeAspect="1"/>
            </p:cNvSpPr>
            <p:nvPr/>
          </p:nvSpPr>
          <p:spPr>
            <a:xfrm>
              <a:off x="4535666" y="2051207"/>
              <a:ext cx="3107972" cy="1644948"/>
            </a:xfrm>
            <a:prstGeom prst="round1Rect">
              <a:avLst/>
            </a:prstGeom>
            <a:blipFill>
              <a:blip r:embed="rId2"/>
              <a:stretch>
                <a:fillRect l="-4782" r="-4737"/>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grpSp>
      <p:grpSp>
        <p:nvGrpSpPr>
          <p:cNvPr id="64" name="Group 19"/>
          <p:cNvGrpSpPr/>
          <p:nvPr/>
        </p:nvGrpSpPr>
        <p:grpSpPr>
          <a:xfrm>
            <a:off x="6163265" y="2393675"/>
            <a:ext cx="2680001" cy="4184493"/>
            <a:chOff x="8038312" y="2051207"/>
            <a:chExt cx="3107972" cy="4184493"/>
          </a:xfrm>
        </p:grpSpPr>
        <p:sp>
          <p:nvSpPr>
            <p:cNvPr id="65" name="矩形: 圆顶角 64"/>
            <p:cNvSpPr/>
            <p:nvPr/>
          </p:nvSpPr>
          <p:spPr>
            <a:xfrm flipH="1">
              <a:off x="8046288" y="4209992"/>
              <a:ext cx="3040812" cy="1924107"/>
            </a:xfrm>
            <a:prstGeom prst="round2SameRect">
              <a:avLst>
                <a:gd name="adj1" fmla="val 7300"/>
                <a:gd name="adj2" fmla="val 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66" name="Bullet3"/>
            <p:cNvSpPr txBox="1"/>
            <p:nvPr/>
          </p:nvSpPr>
          <p:spPr>
            <a:xfrm>
              <a:off x="8099642" y="4247458"/>
              <a:ext cx="2934104" cy="585604"/>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数据分析</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67" name="Text3"/>
            <p:cNvSpPr txBox="1"/>
            <p:nvPr/>
          </p:nvSpPr>
          <p:spPr>
            <a:xfrm>
              <a:off x="8099645" y="4912913"/>
              <a:ext cx="2934104" cy="109277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dirty="0">
                  <a:effectLst/>
                </a:rPr>
                <a:t>  统计（平均值、最大值、比例）</a:t>
              </a:r>
              <a:endParaRPr lang="zh-CN" altLang="en-US" sz="1400" dirty="0">
                <a:effectLst/>
              </a:endParaRPr>
            </a:p>
            <a:p>
              <a:pPr algn="l"/>
              <a:r>
                <a:rPr lang="zh-CN" altLang="en-US" sz="1400" dirty="0">
                  <a:effectLst/>
                </a:rPr>
                <a:t>  分组对比（如男</a:t>
              </a:r>
              <a:r>
                <a:rPr lang="en-US" altLang="zh-CN" sz="1400" dirty="0">
                  <a:effectLst/>
                </a:rPr>
                <a:t>vs</a:t>
              </a:r>
              <a:r>
                <a:rPr lang="zh-CN" altLang="en-US" sz="1400" dirty="0">
                  <a:effectLst/>
                </a:rPr>
                <a:t>女用户的消费差异）</a:t>
              </a:r>
              <a:endParaRPr lang="zh-CN" altLang="en-US" sz="1400" dirty="0">
                <a:effectLst/>
              </a:endParaRPr>
            </a:p>
          </p:txBody>
        </p:sp>
        <p:sp>
          <p:nvSpPr>
            <p:cNvPr id="68" name="Number3"/>
            <p:cNvSpPr/>
            <p:nvPr/>
          </p:nvSpPr>
          <p:spPr>
            <a:xfrm>
              <a:off x="8046288" y="6134100"/>
              <a:ext cx="3040812" cy="101600"/>
            </a:xfrm>
            <a:prstGeom prst="rect">
              <a:avLst/>
            </a:prstGeom>
            <a:gradFill flip="none" rotWithShape="1">
              <a:gsLst>
                <a:gs pos="0">
                  <a:schemeClr val="accent3">
                    <a:lumMod val="60000"/>
                    <a:lumOff val="40000"/>
                  </a:schemeClr>
                </a:gs>
                <a:gs pos="75000">
                  <a:schemeClr val="accent3"/>
                </a:gs>
              </a:gsLst>
              <a:lin ang="2700000" scaled="1"/>
              <a:tileRect/>
            </a:gradFill>
            <a:ln w="12700">
              <a:noFill/>
            </a:ln>
            <a:effectLst>
              <a:outerShdw blurRad="127000" dist="63500" dir="2700000" algn="tl" rotWithShape="0">
                <a:schemeClr val="accent3">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cs typeface="+mn-ea"/>
              </a:endParaRPr>
            </a:p>
          </p:txBody>
        </p:sp>
        <p:sp>
          <p:nvSpPr>
            <p:cNvPr id="69" name="pic-TopLeft,Top,TopRight,Left,RightLeft,BottomLeft"/>
            <p:cNvSpPr>
              <a:spLocks noChangeAspect="1"/>
            </p:cNvSpPr>
            <p:nvPr/>
          </p:nvSpPr>
          <p:spPr>
            <a:xfrm>
              <a:off x="8038312" y="2051207"/>
              <a:ext cx="3107972" cy="1644948"/>
            </a:xfrm>
            <a:prstGeom prst="round1Rect">
              <a:avLst/>
            </a:prstGeom>
            <a:blipFill>
              <a:blip r:embed="rId3"/>
              <a:stretch>
                <a:fillRect t="-3164" b="-3115"/>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70" name="IconBackground3"/>
            <p:cNvSpPr txBox="1">
              <a:spLocks noChangeAspect="1"/>
            </p:cNvSpPr>
            <p:nvPr/>
          </p:nvSpPr>
          <p:spPr>
            <a:xfrm>
              <a:off x="8046288" y="3750480"/>
              <a:ext cx="400868" cy="400190"/>
            </a:xfrm>
            <a:custGeom>
              <a:avLst/>
              <a:gdLst>
                <a:gd name="T0" fmla="*/ 6287 w 6507"/>
                <a:gd name="T1" fmla="*/ 1258 h 6506"/>
                <a:gd name="T2" fmla="*/ 6088 w 6507"/>
                <a:gd name="T3" fmla="*/ 1457 h 6506"/>
                <a:gd name="T4" fmla="*/ 5291 w 6507"/>
                <a:gd name="T5" fmla="*/ 2255 h 6506"/>
                <a:gd name="T6" fmla="*/ 4440 w 6507"/>
                <a:gd name="T7" fmla="*/ 2067 h 6506"/>
                <a:gd name="T8" fmla="*/ 4252 w 6507"/>
                <a:gd name="T9" fmla="*/ 1216 h 6506"/>
                <a:gd name="T10" fmla="*/ 5049 w 6507"/>
                <a:gd name="T11" fmla="*/ 419 h 6506"/>
                <a:gd name="T12" fmla="*/ 5248 w 6507"/>
                <a:gd name="T13" fmla="*/ 220 h 6506"/>
                <a:gd name="T14" fmla="*/ 3440 w 6507"/>
                <a:gd name="T15" fmla="*/ 622 h 6506"/>
                <a:gd name="T16" fmla="*/ 2985 w 6507"/>
                <a:gd name="T17" fmla="*/ 2258 h 6506"/>
                <a:gd name="T18" fmla="*/ 2983 w 6507"/>
                <a:gd name="T19" fmla="*/ 2256 h 6506"/>
                <a:gd name="T20" fmla="*/ 351 w 6507"/>
                <a:gd name="T21" fmla="*/ 4887 h 6506"/>
                <a:gd name="T22" fmla="*/ 351 w 6507"/>
                <a:gd name="T23" fmla="*/ 6156 h 6506"/>
                <a:gd name="T24" fmla="*/ 1619 w 6507"/>
                <a:gd name="T25" fmla="*/ 6156 h 6506"/>
                <a:gd name="T26" fmla="*/ 4251 w 6507"/>
                <a:gd name="T27" fmla="*/ 3524 h 6506"/>
                <a:gd name="T28" fmla="*/ 4248 w 6507"/>
                <a:gd name="T29" fmla="*/ 3521 h 6506"/>
                <a:gd name="T30" fmla="*/ 5885 w 6507"/>
                <a:gd name="T31" fmla="*/ 3067 h 6506"/>
                <a:gd name="T32" fmla="*/ 6287 w 6507"/>
                <a:gd name="T33" fmla="*/ 1258 h 6506"/>
                <a:gd name="T34" fmla="*/ 1280 w 6507"/>
                <a:gd name="T35" fmla="*/ 5792 h 6506"/>
                <a:gd name="T36" fmla="*/ 714 w 6507"/>
                <a:gd name="T37" fmla="*/ 5792 h 6506"/>
                <a:gd name="T38" fmla="*/ 714 w 6507"/>
                <a:gd name="T39" fmla="*/ 5227 h 6506"/>
                <a:gd name="T40" fmla="*/ 1280 w 6507"/>
                <a:gd name="T41" fmla="*/ 5227 h 6506"/>
                <a:gd name="T42" fmla="*/ 1280 w 6507"/>
                <a:gd name="T43" fmla="*/ 5792 h 6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07" h="6506">
                  <a:moveTo>
                    <a:pt x="6287" y="1258"/>
                  </a:moveTo>
                  <a:lnTo>
                    <a:pt x="6088" y="1457"/>
                  </a:lnTo>
                  <a:lnTo>
                    <a:pt x="5291" y="2255"/>
                  </a:lnTo>
                  <a:lnTo>
                    <a:pt x="4440" y="2067"/>
                  </a:lnTo>
                  <a:lnTo>
                    <a:pt x="4252" y="1216"/>
                  </a:lnTo>
                  <a:lnTo>
                    <a:pt x="5049" y="419"/>
                  </a:lnTo>
                  <a:lnTo>
                    <a:pt x="5248" y="220"/>
                  </a:lnTo>
                  <a:cubicBezTo>
                    <a:pt x="4638" y="0"/>
                    <a:pt x="3929" y="133"/>
                    <a:pt x="3440" y="622"/>
                  </a:cubicBezTo>
                  <a:cubicBezTo>
                    <a:pt x="2996" y="1066"/>
                    <a:pt x="2846" y="1690"/>
                    <a:pt x="2985" y="2258"/>
                  </a:cubicBezTo>
                  <a:lnTo>
                    <a:pt x="2983" y="2256"/>
                  </a:lnTo>
                  <a:lnTo>
                    <a:pt x="351" y="4887"/>
                  </a:lnTo>
                  <a:cubicBezTo>
                    <a:pt x="0" y="5238"/>
                    <a:pt x="0" y="5806"/>
                    <a:pt x="351" y="6156"/>
                  </a:cubicBezTo>
                  <a:cubicBezTo>
                    <a:pt x="701" y="6506"/>
                    <a:pt x="1269" y="6506"/>
                    <a:pt x="1619" y="6156"/>
                  </a:cubicBezTo>
                  <a:lnTo>
                    <a:pt x="4251" y="3524"/>
                  </a:lnTo>
                  <a:lnTo>
                    <a:pt x="4248" y="3521"/>
                  </a:lnTo>
                  <a:cubicBezTo>
                    <a:pt x="4816" y="3661"/>
                    <a:pt x="5441" y="3511"/>
                    <a:pt x="5885" y="3067"/>
                  </a:cubicBezTo>
                  <a:cubicBezTo>
                    <a:pt x="6374" y="2578"/>
                    <a:pt x="6507" y="1869"/>
                    <a:pt x="6287" y="1258"/>
                  </a:cubicBezTo>
                  <a:close/>
                  <a:moveTo>
                    <a:pt x="1280" y="5792"/>
                  </a:moveTo>
                  <a:cubicBezTo>
                    <a:pt x="1124" y="5948"/>
                    <a:pt x="870" y="5948"/>
                    <a:pt x="714" y="5792"/>
                  </a:cubicBezTo>
                  <a:cubicBezTo>
                    <a:pt x="558" y="5636"/>
                    <a:pt x="558" y="5383"/>
                    <a:pt x="714" y="5227"/>
                  </a:cubicBezTo>
                  <a:cubicBezTo>
                    <a:pt x="870" y="5071"/>
                    <a:pt x="1124" y="5071"/>
                    <a:pt x="1280" y="5227"/>
                  </a:cubicBezTo>
                  <a:cubicBezTo>
                    <a:pt x="1436" y="5383"/>
                    <a:pt x="1436" y="5636"/>
                    <a:pt x="1280" y="5792"/>
                  </a:cubicBezTo>
                  <a:close/>
                </a:path>
              </a:pathLst>
            </a:custGeom>
            <a:gradFill flip="none" rotWithShape="1">
              <a:gsLst>
                <a:gs pos="0">
                  <a:schemeClr val="accent3">
                    <a:lumMod val="60000"/>
                    <a:lumOff val="40000"/>
                  </a:schemeClr>
                </a:gs>
                <a:gs pos="75000">
                  <a:schemeClr val="accent3"/>
                </a:gs>
              </a:gsLst>
              <a:lin ang="2700000" scaled="1"/>
              <a:tileRect/>
            </a:gradFill>
            <a:ln w="12700">
              <a:noFill/>
            </a:ln>
            <a:effectLst>
              <a:outerShdw blurRad="127000" dist="63500" dir="2700000" algn="tl" rotWithShape="0">
                <a:schemeClr val="accent3">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sym typeface="Arial" panose="020B0604020202090204" pitchFamily="34" charset="0"/>
              </a:endParaRPr>
            </a:p>
          </p:txBody>
        </p:sp>
      </p:grpSp>
      <p:grpSp>
        <p:nvGrpSpPr>
          <p:cNvPr id="55" name="Group 44"/>
          <p:cNvGrpSpPr/>
          <p:nvPr/>
        </p:nvGrpSpPr>
        <p:grpSpPr>
          <a:xfrm>
            <a:off x="9047713" y="2393675"/>
            <a:ext cx="2680001" cy="4184493"/>
            <a:chOff x="8038312" y="2051207"/>
            <a:chExt cx="3107972" cy="4184493"/>
          </a:xfrm>
        </p:grpSpPr>
        <p:sp>
          <p:nvSpPr>
            <p:cNvPr id="56" name="矩形: 圆顶角 55"/>
            <p:cNvSpPr/>
            <p:nvPr/>
          </p:nvSpPr>
          <p:spPr>
            <a:xfrm flipH="1">
              <a:off x="8046288" y="4209992"/>
              <a:ext cx="3040812" cy="1924107"/>
            </a:xfrm>
            <a:prstGeom prst="round2SameRect">
              <a:avLst>
                <a:gd name="adj1" fmla="val 7300"/>
                <a:gd name="adj2" fmla="val 0"/>
              </a:avLst>
            </a:prstGeom>
            <a:gradFill flip="none" rotWithShape="1">
              <a:gsLst>
                <a:gs pos="24000">
                  <a:schemeClr val="bg1"/>
                </a:gs>
                <a:gs pos="100000">
                  <a:schemeClr val="bg1">
                    <a:alpha val="62000"/>
                  </a:schemeClr>
                </a:gs>
              </a:gsLst>
              <a:lin ang="5400000" scaled="1"/>
              <a:tileRect/>
            </a:gradFill>
            <a:ln w="12700">
              <a:gradFill flip="none" rotWithShape="1">
                <a:gsLst>
                  <a:gs pos="0">
                    <a:schemeClr val="accent1">
                      <a:alpha val="0"/>
                    </a:schemeClr>
                  </a:gs>
                  <a:gs pos="100000">
                    <a:schemeClr val="accent1">
                      <a:alpha val="24000"/>
                    </a:schemeClr>
                  </a:gs>
                </a:gsLst>
                <a:lin ang="16200000" scaled="1"/>
                <a:tileRect/>
              </a:gradFill>
            </a:ln>
            <a:effectLst>
              <a:outerShdw blurRad="533400" dist="50800" dir="5400000" algn="ctr"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57" name="Bullet3"/>
            <p:cNvSpPr txBox="1"/>
            <p:nvPr/>
          </p:nvSpPr>
          <p:spPr>
            <a:xfrm>
              <a:off x="8099642" y="4247458"/>
              <a:ext cx="2934104" cy="585604"/>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数据可视化</a:t>
              </a:r>
              <a:endParaRPr kumimoji="0" lang="de-DE" sz="2000" b="1"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58" name="Text3"/>
            <p:cNvSpPr txBox="1"/>
            <p:nvPr/>
          </p:nvSpPr>
          <p:spPr>
            <a:xfrm>
              <a:off x="8099645" y="4912913"/>
              <a:ext cx="2934104" cy="1092776"/>
            </a:xfrm>
            <a:prstGeom prst="rect">
              <a:avLst/>
            </a:prstGeom>
            <a:noFill/>
            <a:ln>
              <a:noFill/>
            </a:ln>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20000"/>
                </a:lnSpc>
                <a:spcBef>
                  <a:spcPts val="0"/>
                </a:spcBef>
                <a:spcAft>
                  <a:spcPts val="0"/>
                </a:spcAft>
                <a:buClrTx/>
                <a:buSzPct val="25000"/>
                <a:buFontTx/>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一图胜千言</a:t>
              </a:r>
              <a:endParaRPr kumimoji="0" lang="en-US" altLang="zh-CN"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a:p>
              <a:pPr marL="0" marR="0" lvl="0" indent="0" algn="l" defTabSz="913765" rtl="0" eaLnBrk="1" fontAlgn="auto" latinLnBrk="0" hangingPunct="1">
                <a:lnSpc>
                  <a:spcPct val="120000"/>
                </a:lnSpc>
                <a:spcBef>
                  <a:spcPts val="0"/>
                </a:spcBef>
                <a:spcAft>
                  <a:spcPts val="0"/>
                </a:spcAft>
                <a:buClrTx/>
                <a:buSzPct val="25000"/>
                <a:buFontTx/>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折线图（趋势）</a:t>
              </a:r>
              <a:endParaRPr kumimoji="0" lang="en-US" altLang="zh-CN"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a:p>
              <a:pPr marL="0" marR="0" lvl="0" indent="0" algn="l" defTabSz="913765" rtl="0" eaLnBrk="1" fontAlgn="auto" latinLnBrk="0" hangingPunct="1">
                <a:lnSpc>
                  <a:spcPct val="120000"/>
                </a:lnSpc>
                <a:spcBef>
                  <a:spcPts val="0"/>
                </a:spcBef>
                <a:spcAft>
                  <a:spcPts val="0"/>
                </a:spcAft>
                <a:buClrTx/>
                <a:buSzPct val="25000"/>
                <a:buFontTx/>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柱状图（对比） </a:t>
              </a:r>
              <a:endParaRPr lang="en-US" altLang="zh-CN" sz="1400" dirty="0">
                <a:solidFill>
                  <a:srgbClr val="000000"/>
                </a:solidFill>
                <a:latin typeface="Arial" panose="020B0604020202090204" pitchFamily="34" charset="0"/>
                <a:ea typeface="微软雅黑"/>
                <a:cs typeface="Arial" panose="020B0604020202090204" pitchFamily="34" charset="0"/>
              </a:endParaRPr>
            </a:p>
            <a:p>
              <a:pPr marL="0" marR="0" lvl="0" indent="0" algn="l" defTabSz="913765" rtl="0" eaLnBrk="1" fontAlgn="auto" latinLnBrk="0" hangingPunct="1">
                <a:lnSpc>
                  <a:spcPct val="120000"/>
                </a:lnSpc>
                <a:spcBef>
                  <a:spcPts val="0"/>
                </a:spcBef>
                <a:spcAft>
                  <a:spcPts val="0"/>
                </a:spcAft>
                <a:buClrTx/>
                <a:buSzPct val="25000"/>
                <a:buFontTx/>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rPr>
                <a:t>散点图（相关性）</a:t>
              </a:r>
              <a:endParaRPr kumimoji="0" lang="de-DE" sz="1400" b="0" i="0" u="none" strike="noStrike" kern="1200" cap="none" spc="0" normalizeH="0" baseline="0" noProof="0" dirty="0">
                <a:ln>
                  <a:noFill/>
                </a:ln>
                <a:solidFill>
                  <a:srgbClr val="000000"/>
                </a:solidFill>
                <a:effectLst/>
                <a:uLnTx/>
                <a:uFillTx/>
                <a:latin typeface="Arial" panose="020B0604020202090204" pitchFamily="34" charset="0"/>
                <a:ea typeface="微软雅黑"/>
                <a:cs typeface="Arial" panose="020B0604020202090204" pitchFamily="34" charset="0"/>
              </a:endParaRPr>
            </a:p>
          </p:txBody>
        </p:sp>
        <p:sp>
          <p:nvSpPr>
            <p:cNvPr id="59" name="Number3"/>
            <p:cNvSpPr/>
            <p:nvPr/>
          </p:nvSpPr>
          <p:spPr>
            <a:xfrm>
              <a:off x="8046288" y="6134100"/>
              <a:ext cx="3040812" cy="101600"/>
            </a:xfrm>
            <a:prstGeom prst="rect">
              <a:avLst/>
            </a:prstGeom>
            <a:gradFill flip="none" rotWithShape="1">
              <a:gsLst>
                <a:gs pos="0">
                  <a:schemeClr val="accent3">
                    <a:lumMod val="60000"/>
                    <a:lumOff val="40000"/>
                  </a:schemeClr>
                </a:gs>
                <a:gs pos="75000">
                  <a:schemeClr val="accent3"/>
                </a:gs>
              </a:gsLst>
              <a:lin ang="2700000" scaled="1"/>
              <a:tileRect/>
            </a:gradFill>
            <a:ln w="12700">
              <a:noFill/>
            </a:ln>
            <a:effectLst>
              <a:outerShdw blurRad="127000" dist="63500" dir="2700000" algn="tl" rotWithShape="0">
                <a:schemeClr val="accent3">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cs typeface="+mn-ea"/>
              </a:endParaRPr>
            </a:p>
          </p:txBody>
        </p:sp>
        <p:sp>
          <p:nvSpPr>
            <p:cNvPr id="60" name="pic-TopLeft,Top,TopRight,Left,RightLeft,BottomLeft"/>
            <p:cNvSpPr>
              <a:spLocks noChangeAspect="1"/>
            </p:cNvSpPr>
            <p:nvPr/>
          </p:nvSpPr>
          <p:spPr>
            <a:xfrm>
              <a:off x="8038312" y="2051207"/>
              <a:ext cx="3107972" cy="1644948"/>
            </a:xfrm>
            <a:prstGeom prst="round1Rect">
              <a:avLst/>
            </a:prstGeom>
            <a:blipFill>
              <a:blip r:embed="rId4"/>
              <a:stretch>
                <a:fillRect t="-4341" b="-4275"/>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62" name="IconBackground3"/>
            <p:cNvSpPr txBox="1">
              <a:spLocks noChangeAspect="1"/>
            </p:cNvSpPr>
            <p:nvPr/>
          </p:nvSpPr>
          <p:spPr>
            <a:xfrm>
              <a:off x="8046288" y="3786830"/>
              <a:ext cx="400868" cy="3274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90489" h="482403">
                  <a:moveTo>
                    <a:pt x="356052" y="73293"/>
                  </a:moveTo>
                  <a:lnTo>
                    <a:pt x="356052" y="124868"/>
                  </a:lnTo>
                  <a:lnTo>
                    <a:pt x="368284" y="77365"/>
                  </a:lnTo>
                  <a:lnTo>
                    <a:pt x="374399" y="187300"/>
                  </a:lnTo>
                  <a:lnTo>
                    <a:pt x="377118" y="80079"/>
                  </a:lnTo>
                  <a:lnTo>
                    <a:pt x="394106" y="146583"/>
                  </a:lnTo>
                  <a:lnTo>
                    <a:pt x="398184" y="80079"/>
                  </a:lnTo>
                  <a:lnTo>
                    <a:pt x="407018" y="121475"/>
                  </a:lnTo>
                  <a:lnTo>
                    <a:pt x="413134" y="103152"/>
                  </a:lnTo>
                  <a:lnTo>
                    <a:pt x="421288" y="177121"/>
                  </a:lnTo>
                  <a:lnTo>
                    <a:pt x="426725" y="161513"/>
                  </a:lnTo>
                  <a:lnTo>
                    <a:pt x="430802" y="183229"/>
                  </a:lnTo>
                  <a:lnTo>
                    <a:pt x="435559" y="162870"/>
                  </a:lnTo>
                  <a:lnTo>
                    <a:pt x="443034" y="253805"/>
                  </a:lnTo>
                  <a:lnTo>
                    <a:pt x="447791" y="187979"/>
                  </a:lnTo>
                  <a:lnTo>
                    <a:pt x="455946" y="259233"/>
                  </a:lnTo>
                  <a:lnTo>
                    <a:pt x="461382" y="205623"/>
                  </a:lnTo>
                  <a:lnTo>
                    <a:pt x="464780" y="238875"/>
                  </a:lnTo>
                  <a:lnTo>
                    <a:pt x="470216" y="223267"/>
                  </a:lnTo>
                  <a:lnTo>
                    <a:pt x="474973" y="259912"/>
                  </a:lnTo>
                  <a:lnTo>
                    <a:pt x="477691" y="188658"/>
                  </a:lnTo>
                  <a:lnTo>
                    <a:pt x="482448" y="279592"/>
                  </a:lnTo>
                  <a:lnTo>
                    <a:pt x="491282" y="230053"/>
                  </a:lnTo>
                  <a:lnTo>
                    <a:pt x="491282" y="293164"/>
                  </a:lnTo>
                  <a:lnTo>
                    <a:pt x="498757" y="242268"/>
                  </a:lnTo>
                  <a:lnTo>
                    <a:pt x="503514" y="316916"/>
                  </a:lnTo>
                  <a:lnTo>
                    <a:pt x="508271" y="272806"/>
                  </a:lnTo>
                  <a:lnTo>
                    <a:pt x="516426" y="369169"/>
                  </a:lnTo>
                  <a:lnTo>
                    <a:pt x="528657" y="314201"/>
                  </a:lnTo>
                  <a:lnTo>
                    <a:pt x="528657" y="419387"/>
                  </a:lnTo>
                  <a:lnTo>
                    <a:pt x="536132" y="402421"/>
                  </a:lnTo>
                  <a:lnTo>
                    <a:pt x="542248" y="419387"/>
                  </a:lnTo>
                  <a:lnTo>
                    <a:pt x="545646" y="409886"/>
                  </a:lnTo>
                  <a:lnTo>
                    <a:pt x="549723" y="418708"/>
                  </a:lnTo>
                  <a:lnTo>
                    <a:pt x="557878" y="430923"/>
                  </a:lnTo>
                  <a:lnTo>
                    <a:pt x="24431" y="430923"/>
                  </a:lnTo>
                  <a:lnTo>
                    <a:pt x="29188" y="399707"/>
                  </a:lnTo>
                  <a:lnTo>
                    <a:pt x="33945" y="419387"/>
                  </a:lnTo>
                  <a:lnTo>
                    <a:pt x="42099" y="399707"/>
                  </a:lnTo>
                  <a:lnTo>
                    <a:pt x="44818" y="415315"/>
                  </a:lnTo>
                  <a:lnTo>
                    <a:pt x="51613" y="389527"/>
                  </a:lnTo>
                  <a:lnTo>
                    <a:pt x="56370" y="409886"/>
                  </a:lnTo>
                  <a:lnTo>
                    <a:pt x="67243" y="379348"/>
                  </a:lnTo>
                  <a:lnTo>
                    <a:pt x="71320" y="411922"/>
                  </a:lnTo>
                  <a:cubicBezTo>
                    <a:pt x="71320" y="411922"/>
                    <a:pt x="82872" y="338631"/>
                    <a:pt x="83552" y="341346"/>
                  </a:cubicBezTo>
                  <a:cubicBezTo>
                    <a:pt x="84231" y="343382"/>
                    <a:pt x="92386" y="409207"/>
                    <a:pt x="92386" y="409207"/>
                  </a:cubicBezTo>
                  <a:lnTo>
                    <a:pt x="101220" y="393599"/>
                  </a:lnTo>
                  <a:lnTo>
                    <a:pt x="106657" y="409886"/>
                  </a:lnTo>
                  <a:lnTo>
                    <a:pt x="113452" y="388170"/>
                  </a:lnTo>
                  <a:lnTo>
                    <a:pt x="118889" y="411243"/>
                  </a:lnTo>
                  <a:lnTo>
                    <a:pt x="123645" y="382063"/>
                  </a:lnTo>
                  <a:lnTo>
                    <a:pt x="127723" y="407171"/>
                  </a:lnTo>
                  <a:lnTo>
                    <a:pt x="141314" y="353561"/>
                  </a:lnTo>
                  <a:lnTo>
                    <a:pt x="147430" y="396314"/>
                  </a:lnTo>
                  <a:lnTo>
                    <a:pt x="154905" y="323702"/>
                  </a:lnTo>
                  <a:lnTo>
                    <a:pt x="164418" y="377991"/>
                  </a:lnTo>
                  <a:lnTo>
                    <a:pt x="175291" y="320309"/>
                  </a:lnTo>
                  <a:lnTo>
                    <a:pt x="184805" y="393599"/>
                  </a:lnTo>
                  <a:lnTo>
                    <a:pt x="190241" y="352204"/>
                  </a:lnTo>
                  <a:lnTo>
                    <a:pt x="200435" y="313523"/>
                  </a:lnTo>
                  <a:lnTo>
                    <a:pt x="218103" y="335238"/>
                  </a:lnTo>
                  <a:lnTo>
                    <a:pt x="231014" y="297915"/>
                  </a:lnTo>
                  <a:lnTo>
                    <a:pt x="237130" y="325059"/>
                  </a:lnTo>
                  <a:lnTo>
                    <a:pt x="251401" y="227339"/>
                  </a:lnTo>
                  <a:lnTo>
                    <a:pt x="254799" y="276199"/>
                  </a:lnTo>
                  <a:lnTo>
                    <a:pt x="264992" y="238875"/>
                  </a:lnTo>
                  <a:lnTo>
                    <a:pt x="268390" y="250411"/>
                  </a:lnTo>
                  <a:lnTo>
                    <a:pt x="275185" y="204944"/>
                  </a:lnTo>
                  <a:lnTo>
                    <a:pt x="279942" y="234803"/>
                  </a:lnTo>
                  <a:lnTo>
                    <a:pt x="290135" y="181871"/>
                  </a:lnTo>
                  <a:lnTo>
                    <a:pt x="290135" y="196801"/>
                  </a:lnTo>
                  <a:lnTo>
                    <a:pt x="295572" y="165585"/>
                  </a:lnTo>
                  <a:lnTo>
                    <a:pt x="300329" y="180514"/>
                  </a:lnTo>
                  <a:lnTo>
                    <a:pt x="305085" y="149298"/>
                  </a:lnTo>
                  <a:lnTo>
                    <a:pt x="311201" y="223267"/>
                  </a:lnTo>
                  <a:lnTo>
                    <a:pt x="327511" y="121475"/>
                  </a:lnTo>
                  <a:cubicBezTo>
                    <a:pt x="327511" y="121475"/>
                    <a:pt x="330908" y="223945"/>
                    <a:pt x="331588" y="221231"/>
                  </a:cubicBezTo>
                  <a:cubicBezTo>
                    <a:pt x="332267" y="217838"/>
                    <a:pt x="342461" y="97045"/>
                    <a:pt x="342461" y="97045"/>
                  </a:cubicBezTo>
                  <a:lnTo>
                    <a:pt x="347217" y="119439"/>
                  </a:lnTo>
                  <a:close/>
                  <a:moveTo>
                    <a:pt x="571463" y="0"/>
                  </a:moveTo>
                  <a:lnTo>
                    <a:pt x="590489" y="0"/>
                  </a:lnTo>
                  <a:lnTo>
                    <a:pt x="590489" y="463405"/>
                  </a:lnTo>
                  <a:lnTo>
                    <a:pt x="514385" y="463405"/>
                  </a:lnTo>
                  <a:lnTo>
                    <a:pt x="514385" y="482403"/>
                  </a:lnTo>
                  <a:lnTo>
                    <a:pt x="495359" y="482403"/>
                  </a:lnTo>
                  <a:lnTo>
                    <a:pt x="495359" y="463405"/>
                  </a:lnTo>
                  <a:lnTo>
                    <a:pt x="448473" y="463405"/>
                  </a:lnTo>
                  <a:lnTo>
                    <a:pt x="448473" y="482403"/>
                  </a:lnTo>
                  <a:lnTo>
                    <a:pt x="429447" y="482403"/>
                  </a:lnTo>
                  <a:lnTo>
                    <a:pt x="429447" y="463405"/>
                  </a:lnTo>
                  <a:lnTo>
                    <a:pt x="382561" y="463405"/>
                  </a:lnTo>
                  <a:lnTo>
                    <a:pt x="382561" y="482403"/>
                  </a:lnTo>
                  <a:lnTo>
                    <a:pt x="363535" y="482403"/>
                  </a:lnTo>
                  <a:lnTo>
                    <a:pt x="363535" y="463405"/>
                  </a:lnTo>
                  <a:lnTo>
                    <a:pt x="315969" y="463405"/>
                  </a:lnTo>
                  <a:lnTo>
                    <a:pt x="315969" y="482403"/>
                  </a:lnTo>
                  <a:lnTo>
                    <a:pt x="296943" y="482403"/>
                  </a:lnTo>
                  <a:lnTo>
                    <a:pt x="296943" y="463405"/>
                  </a:lnTo>
                  <a:lnTo>
                    <a:pt x="250058" y="463405"/>
                  </a:lnTo>
                  <a:lnTo>
                    <a:pt x="250058" y="482403"/>
                  </a:lnTo>
                  <a:lnTo>
                    <a:pt x="231031" y="482403"/>
                  </a:lnTo>
                  <a:lnTo>
                    <a:pt x="231031" y="463405"/>
                  </a:lnTo>
                  <a:lnTo>
                    <a:pt x="184146" y="463405"/>
                  </a:lnTo>
                  <a:lnTo>
                    <a:pt x="184146" y="482403"/>
                  </a:lnTo>
                  <a:lnTo>
                    <a:pt x="165120" y="482403"/>
                  </a:lnTo>
                  <a:lnTo>
                    <a:pt x="165120" y="463405"/>
                  </a:lnTo>
                  <a:lnTo>
                    <a:pt x="118234" y="463405"/>
                  </a:lnTo>
                  <a:lnTo>
                    <a:pt x="118234" y="482403"/>
                  </a:lnTo>
                  <a:lnTo>
                    <a:pt x="99208" y="482403"/>
                  </a:lnTo>
                  <a:lnTo>
                    <a:pt x="99208" y="463405"/>
                  </a:lnTo>
                  <a:lnTo>
                    <a:pt x="51642" y="463405"/>
                  </a:lnTo>
                  <a:lnTo>
                    <a:pt x="51642" y="482403"/>
                  </a:lnTo>
                  <a:lnTo>
                    <a:pt x="33296" y="482403"/>
                  </a:lnTo>
                  <a:lnTo>
                    <a:pt x="33296" y="463405"/>
                  </a:lnTo>
                  <a:lnTo>
                    <a:pt x="0" y="463405"/>
                  </a:lnTo>
                  <a:lnTo>
                    <a:pt x="0" y="444408"/>
                  </a:lnTo>
                  <a:lnTo>
                    <a:pt x="571463" y="444408"/>
                  </a:lnTo>
                  <a:lnTo>
                    <a:pt x="571463" y="382666"/>
                  </a:lnTo>
                  <a:lnTo>
                    <a:pt x="539526" y="382666"/>
                  </a:lnTo>
                  <a:lnTo>
                    <a:pt x="539526" y="363668"/>
                  </a:lnTo>
                  <a:lnTo>
                    <a:pt x="571463" y="363668"/>
                  </a:lnTo>
                  <a:lnTo>
                    <a:pt x="571463" y="316174"/>
                  </a:lnTo>
                  <a:lnTo>
                    <a:pt x="539526" y="316174"/>
                  </a:lnTo>
                  <a:lnTo>
                    <a:pt x="539526" y="297855"/>
                  </a:lnTo>
                  <a:lnTo>
                    <a:pt x="571463" y="297855"/>
                  </a:lnTo>
                  <a:lnTo>
                    <a:pt x="571463" y="250361"/>
                  </a:lnTo>
                  <a:lnTo>
                    <a:pt x="539526" y="250361"/>
                  </a:lnTo>
                  <a:lnTo>
                    <a:pt x="539526" y="231363"/>
                  </a:lnTo>
                  <a:lnTo>
                    <a:pt x="571463" y="231363"/>
                  </a:lnTo>
                  <a:lnTo>
                    <a:pt x="571463" y="184548"/>
                  </a:lnTo>
                  <a:lnTo>
                    <a:pt x="539526" y="184548"/>
                  </a:lnTo>
                  <a:lnTo>
                    <a:pt x="539526" y="165550"/>
                  </a:lnTo>
                  <a:lnTo>
                    <a:pt x="571463" y="165550"/>
                  </a:lnTo>
                  <a:lnTo>
                    <a:pt x="571463" y="118735"/>
                  </a:lnTo>
                  <a:lnTo>
                    <a:pt x="539526" y="118735"/>
                  </a:lnTo>
                  <a:lnTo>
                    <a:pt x="539526" y="99737"/>
                  </a:lnTo>
                  <a:lnTo>
                    <a:pt x="571463" y="99737"/>
                  </a:lnTo>
                  <a:lnTo>
                    <a:pt x="571463" y="52243"/>
                  </a:lnTo>
                  <a:lnTo>
                    <a:pt x="539526" y="52243"/>
                  </a:lnTo>
                  <a:lnTo>
                    <a:pt x="539526" y="33924"/>
                  </a:lnTo>
                  <a:lnTo>
                    <a:pt x="571463" y="33924"/>
                  </a:lnTo>
                  <a:close/>
                </a:path>
              </a:pathLst>
            </a:custGeom>
            <a:gradFill flip="none" rotWithShape="1">
              <a:gsLst>
                <a:gs pos="0">
                  <a:schemeClr val="accent3">
                    <a:lumMod val="60000"/>
                    <a:lumOff val="40000"/>
                  </a:schemeClr>
                </a:gs>
                <a:gs pos="75000">
                  <a:schemeClr val="accent3"/>
                </a:gs>
              </a:gsLst>
              <a:lin ang="2700000" scaled="1"/>
              <a:tileRect/>
            </a:gradFill>
            <a:ln w="12700">
              <a:noFill/>
            </a:ln>
            <a:effectLst>
              <a:outerShdw blurRad="127000" dist="63500" dir="2700000" algn="tl" rotWithShape="0">
                <a:schemeClr val="accent3">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90204"/>
                <a:ea typeface="微软雅黑"/>
                <a:sym typeface="Arial" panose="020B0604020202090204" pitchFamily="34" charset="0"/>
              </a:endParaRPr>
            </a:p>
          </p:txBody>
        </p:sp>
      </p:grpSp>
      <p:sp>
        <p:nvSpPr>
          <p:cNvPr id="72" name="short-broom_79492"/>
          <p:cNvSpPr/>
          <p:nvPr/>
        </p:nvSpPr>
        <p:spPr>
          <a:xfrm>
            <a:off x="3341541" y="4086766"/>
            <a:ext cx="455218" cy="453484"/>
          </a:xfrm>
          <a:custGeom>
            <a:avLst/>
            <a:gdLst>
              <a:gd name="T0" fmla="*/ 3981 w 4075"/>
              <a:gd name="T1" fmla="*/ 93 h 4066"/>
              <a:gd name="T2" fmla="*/ 3644 w 4075"/>
              <a:gd name="T3" fmla="*/ 93 h 4066"/>
              <a:gd name="T4" fmla="*/ 2343 w 4075"/>
              <a:gd name="T5" fmla="*/ 1394 h 4066"/>
              <a:gd name="T6" fmla="*/ 2109 w 4075"/>
              <a:gd name="T7" fmla="*/ 1159 h 4066"/>
              <a:gd name="T8" fmla="*/ 1826 w 4075"/>
              <a:gd name="T9" fmla="*/ 1159 h 4066"/>
              <a:gd name="T10" fmla="*/ 1685 w 4075"/>
              <a:gd name="T11" fmla="*/ 1300 h 4066"/>
              <a:gd name="T12" fmla="*/ 661 w 4075"/>
              <a:gd name="T13" fmla="*/ 1544 h 4066"/>
              <a:gd name="T14" fmla="*/ 116 w 4075"/>
              <a:gd name="T15" fmla="*/ 1674 h 4066"/>
              <a:gd name="T16" fmla="*/ 17 w 4075"/>
              <a:gd name="T17" fmla="*/ 1762 h 4066"/>
              <a:gd name="T18" fmla="*/ 35 w 4075"/>
              <a:gd name="T19" fmla="*/ 1893 h 4066"/>
              <a:gd name="T20" fmla="*/ 2181 w 4075"/>
              <a:gd name="T21" fmla="*/ 4039 h 4066"/>
              <a:gd name="T22" fmla="*/ 2264 w 4075"/>
              <a:gd name="T23" fmla="*/ 4066 h 4066"/>
              <a:gd name="T24" fmla="*/ 2312 w 4075"/>
              <a:gd name="T25" fmla="*/ 4058 h 4066"/>
              <a:gd name="T26" fmla="*/ 2400 w 4075"/>
              <a:gd name="T27" fmla="*/ 3959 h 4066"/>
              <a:gd name="T28" fmla="*/ 2563 w 4075"/>
              <a:gd name="T29" fmla="*/ 3276 h 4066"/>
              <a:gd name="T30" fmla="*/ 2774 w 4075"/>
              <a:gd name="T31" fmla="*/ 2390 h 4066"/>
              <a:gd name="T32" fmla="*/ 2915 w 4075"/>
              <a:gd name="T33" fmla="*/ 2249 h 4066"/>
              <a:gd name="T34" fmla="*/ 2915 w 4075"/>
              <a:gd name="T35" fmla="*/ 1966 h 4066"/>
              <a:gd name="T36" fmla="*/ 2681 w 4075"/>
              <a:gd name="T37" fmla="*/ 1731 h 4066"/>
              <a:gd name="T38" fmla="*/ 3981 w 4075"/>
              <a:gd name="T39" fmla="*/ 431 h 4066"/>
              <a:gd name="T40" fmla="*/ 3981 w 4075"/>
              <a:gd name="T41" fmla="*/ 93 h 4066"/>
              <a:gd name="T42" fmla="*/ 2177 w 4075"/>
              <a:gd name="T43" fmla="*/ 3686 h 4066"/>
              <a:gd name="T44" fmla="*/ 1842 w 4075"/>
              <a:gd name="T45" fmla="*/ 3416 h 4066"/>
              <a:gd name="T46" fmla="*/ 2027 w 4075"/>
              <a:gd name="T47" fmla="*/ 2896 h 4066"/>
              <a:gd name="T48" fmla="*/ 1662 w 4075"/>
              <a:gd name="T49" fmla="*/ 3261 h 4066"/>
              <a:gd name="T50" fmla="*/ 1278 w 4075"/>
              <a:gd name="T51" fmla="*/ 2902 h 4066"/>
              <a:gd name="T52" fmla="*/ 1462 w 4075"/>
              <a:gd name="T53" fmla="*/ 2613 h 4066"/>
              <a:gd name="T54" fmla="*/ 1171 w 4075"/>
              <a:gd name="T55" fmla="*/ 2795 h 4066"/>
              <a:gd name="T56" fmla="*/ 837 w 4075"/>
              <a:gd name="T57" fmla="*/ 2439 h 4066"/>
              <a:gd name="T58" fmla="*/ 1203 w 4075"/>
              <a:gd name="T59" fmla="*/ 2073 h 4066"/>
              <a:gd name="T60" fmla="*/ 680 w 4075"/>
              <a:gd name="T61" fmla="*/ 2258 h 4066"/>
              <a:gd name="T62" fmla="*/ 388 w 4075"/>
              <a:gd name="T63" fmla="*/ 1897 h 4066"/>
              <a:gd name="T64" fmla="*/ 1635 w 4075"/>
              <a:gd name="T65" fmla="*/ 1600 h 4066"/>
              <a:gd name="T66" fmla="*/ 2475 w 4075"/>
              <a:gd name="T67" fmla="*/ 2439 h 4066"/>
              <a:gd name="T68" fmla="*/ 2177 w 4075"/>
              <a:gd name="T69" fmla="*/ 3686 h 4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75" h="4066">
                <a:moveTo>
                  <a:pt x="3981" y="93"/>
                </a:moveTo>
                <a:cubicBezTo>
                  <a:pt x="3888" y="0"/>
                  <a:pt x="3737" y="0"/>
                  <a:pt x="3644" y="93"/>
                </a:cubicBezTo>
                <a:lnTo>
                  <a:pt x="2343" y="1394"/>
                </a:lnTo>
                <a:lnTo>
                  <a:pt x="2109" y="1159"/>
                </a:lnTo>
                <a:cubicBezTo>
                  <a:pt x="2031" y="1081"/>
                  <a:pt x="1904" y="1081"/>
                  <a:pt x="1826" y="1159"/>
                </a:cubicBezTo>
                <a:lnTo>
                  <a:pt x="1685" y="1300"/>
                </a:lnTo>
                <a:cubicBezTo>
                  <a:pt x="1343" y="1382"/>
                  <a:pt x="1002" y="1463"/>
                  <a:pt x="661" y="1544"/>
                </a:cubicBezTo>
                <a:lnTo>
                  <a:pt x="116" y="1674"/>
                </a:lnTo>
                <a:cubicBezTo>
                  <a:pt x="70" y="1685"/>
                  <a:pt x="33" y="1718"/>
                  <a:pt x="17" y="1762"/>
                </a:cubicBezTo>
                <a:cubicBezTo>
                  <a:pt x="0" y="1806"/>
                  <a:pt x="7" y="1856"/>
                  <a:pt x="35" y="1893"/>
                </a:cubicBezTo>
                <a:cubicBezTo>
                  <a:pt x="639" y="2714"/>
                  <a:pt x="1361" y="3436"/>
                  <a:pt x="2181" y="4039"/>
                </a:cubicBezTo>
                <a:cubicBezTo>
                  <a:pt x="2205" y="4057"/>
                  <a:pt x="2235" y="4066"/>
                  <a:pt x="2264" y="4066"/>
                </a:cubicBezTo>
                <a:cubicBezTo>
                  <a:pt x="2280" y="4066"/>
                  <a:pt x="2297" y="4064"/>
                  <a:pt x="2312" y="4058"/>
                </a:cubicBezTo>
                <a:cubicBezTo>
                  <a:pt x="2356" y="4042"/>
                  <a:pt x="2389" y="4005"/>
                  <a:pt x="2400" y="3959"/>
                </a:cubicBezTo>
                <a:lnTo>
                  <a:pt x="2563" y="3276"/>
                </a:lnTo>
                <a:cubicBezTo>
                  <a:pt x="2634" y="2980"/>
                  <a:pt x="2704" y="2685"/>
                  <a:pt x="2774" y="2390"/>
                </a:cubicBezTo>
                <a:lnTo>
                  <a:pt x="2915" y="2249"/>
                </a:lnTo>
                <a:cubicBezTo>
                  <a:pt x="2993" y="2171"/>
                  <a:pt x="2993" y="2044"/>
                  <a:pt x="2915" y="1966"/>
                </a:cubicBezTo>
                <a:lnTo>
                  <a:pt x="2681" y="1731"/>
                </a:lnTo>
                <a:lnTo>
                  <a:pt x="3981" y="431"/>
                </a:lnTo>
                <a:cubicBezTo>
                  <a:pt x="4075" y="338"/>
                  <a:pt x="4075" y="186"/>
                  <a:pt x="3981" y="93"/>
                </a:cubicBezTo>
                <a:close/>
                <a:moveTo>
                  <a:pt x="2177" y="3686"/>
                </a:moveTo>
                <a:cubicBezTo>
                  <a:pt x="2064" y="3599"/>
                  <a:pt x="1952" y="3508"/>
                  <a:pt x="1842" y="3416"/>
                </a:cubicBezTo>
                <a:lnTo>
                  <a:pt x="2027" y="2896"/>
                </a:lnTo>
                <a:lnTo>
                  <a:pt x="1662" y="3261"/>
                </a:lnTo>
                <a:cubicBezTo>
                  <a:pt x="1531" y="3145"/>
                  <a:pt x="1403" y="3025"/>
                  <a:pt x="1278" y="2902"/>
                </a:cubicBezTo>
                <a:lnTo>
                  <a:pt x="1462" y="2613"/>
                </a:lnTo>
                <a:lnTo>
                  <a:pt x="1171" y="2795"/>
                </a:lnTo>
                <a:cubicBezTo>
                  <a:pt x="1057" y="2679"/>
                  <a:pt x="946" y="2560"/>
                  <a:pt x="837" y="2439"/>
                </a:cubicBezTo>
                <a:lnTo>
                  <a:pt x="1203" y="2073"/>
                </a:lnTo>
                <a:lnTo>
                  <a:pt x="680" y="2258"/>
                </a:lnTo>
                <a:cubicBezTo>
                  <a:pt x="580" y="2140"/>
                  <a:pt x="483" y="2020"/>
                  <a:pt x="388" y="1897"/>
                </a:cubicBezTo>
                <a:lnTo>
                  <a:pt x="1635" y="1600"/>
                </a:lnTo>
                <a:lnTo>
                  <a:pt x="2475" y="2439"/>
                </a:lnTo>
                <a:lnTo>
                  <a:pt x="2177" y="3686"/>
                </a:lnTo>
                <a:close/>
              </a:path>
            </a:pathLst>
          </a:custGeom>
          <a:solidFill>
            <a:srgbClr val="96C0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3392274" cy="1269942"/>
              <a:chOff x="766969" y="2489885"/>
              <a:chExt cx="3392274" cy="1269942"/>
            </a:xfrm>
          </p:grpSpPr>
          <p:sp>
            <p:nvSpPr>
              <p:cNvPr id="96" name="Rounded Rectangle 8_2"/>
              <p:cNvSpPr/>
              <p:nvPr/>
            </p:nvSpPr>
            <p:spPr>
              <a:xfrm>
                <a:off x="766969" y="2489885"/>
                <a:ext cx="2821480"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094561"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4.1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本章小结</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37" name="组合 136"/>
          <p:cNvGrpSpPr/>
          <p:nvPr/>
        </p:nvGrpSpPr>
        <p:grpSpPr>
          <a:xfrm>
            <a:off x="627281" y="1825296"/>
            <a:ext cx="10878378" cy="4572000"/>
            <a:chOff x="673100" y="1400770"/>
            <a:chExt cx="10878378" cy="4572000"/>
          </a:xfrm>
        </p:grpSpPr>
        <p:grpSp>
          <p:nvGrpSpPr>
            <p:cNvPr id="139" name="组合 138"/>
            <p:cNvGrpSpPr/>
            <p:nvPr/>
          </p:nvGrpSpPr>
          <p:grpSpPr>
            <a:xfrm>
              <a:off x="673100" y="1400770"/>
              <a:ext cx="5280440" cy="4572000"/>
              <a:chOff x="673100" y="1400770"/>
              <a:chExt cx="5280440" cy="4572000"/>
            </a:xfrm>
          </p:grpSpPr>
          <p:sp>
            <p:nvSpPr>
              <p:cNvPr id="151" name="Rounded Rectangle 8_2"/>
              <p:cNvSpPr/>
              <p:nvPr/>
            </p:nvSpPr>
            <p:spPr>
              <a:xfrm>
                <a:off x="673100" y="1400770"/>
                <a:ext cx="5280440" cy="4572000"/>
              </a:xfrm>
              <a:prstGeom prst="roundRect">
                <a:avLst>
                  <a:gd name="adj" fmla="val 3624"/>
                </a:avLst>
              </a:pr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a:solidFill>
                    <a:srgbClr val="FFFFFF"/>
                  </a:solidFill>
                  <a:latin typeface="+mj-lt"/>
                </a:endParaRPr>
              </a:p>
            </p:txBody>
          </p:sp>
          <p:sp>
            <p:nvSpPr>
              <p:cNvPr id="154" name="文本框 153"/>
              <p:cNvSpPr txBox="1"/>
              <p:nvPr/>
            </p:nvSpPr>
            <p:spPr>
              <a:xfrm>
                <a:off x="930599" y="1674259"/>
                <a:ext cx="4298238" cy="1918474"/>
              </a:xfrm>
              <a:prstGeom prst="rect">
                <a:avLst/>
              </a:prstGeom>
              <a:noFill/>
            </p:spPr>
            <p:txBody>
              <a:bodyPr wrap="square">
                <a:spAutoFit/>
              </a:bodyPr>
              <a:lstStyle/>
              <a:p>
                <a:pPr algn="l">
                  <a:spcBef>
                    <a:spcPts val="240"/>
                  </a:spcBef>
                  <a:spcAft>
                    <a:spcPts val="240"/>
                  </a:spcAft>
                </a:pPr>
                <a:r>
                  <a:rPr lang="zh-CN" altLang="en-US" sz="2800" b="1" kern="100" dirty="0">
                    <a:solidFill>
                      <a:schemeClr val="bg1"/>
                    </a:solidFill>
                    <a:effectLst/>
                    <a:latin typeface="微软雅黑" panose="020B0503020204020204" pitchFamily="34" charset="-122"/>
                    <a:ea typeface="微软雅黑" panose="020B0503020204020204" pitchFamily="34" charset="-122"/>
                    <a:cs typeface="宋体" pitchFamily="2" charset="-122"/>
                  </a:rPr>
                  <a:t>看见抽象的数据</a:t>
                </a:r>
                <a:endParaRPr lang="en-US" altLang="zh-CN" sz="2800" b="1" kern="100" dirty="0">
                  <a:solidFill>
                    <a:schemeClr val="bg1"/>
                  </a:solidFill>
                  <a:effectLst/>
                  <a:latin typeface="微软雅黑" panose="020B0503020204020204" pitchFamily="34" charset="-122"/>
                  <a:ea typeface="微软雅黑" panose="020B0503020204020204" pitchFamily="34" charset="-122"/>
                  <a:cs typeface="宋体" pitchFamily="2" charset="-122"/>
                </a:endParaRPr>
              </a:p>
              <a:p>
                <a:pPr algn="l">
                  <a:spcBef>
                    <a:spcPts val="240"/>
                  </a:spcBef>
                  <a:spcAft>
                    <a:spcPts val="240"/>
                  </a:spcAft>
                </a:pPr>
                <a:endPar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a:p>
                <a:pPr algn="l">
                  <a:spcBef>
                    <a:spcPts val="240"/>
                  </a:spcBef>
                  <a:spcAft>
                    <a:spcPts val="240"/>
                  </a:spcAft>
                </a:pPr>
                <a:r>
                  <a:rPr lang="zh-CN" altLang="en-US" sz="2800" b="1" kern="100" dirty="0">
                    <a:solidFill>
                      <a:schemeClr val="bg1"/>
                    </a:solidFill>
                    <a:effectLst/>
                    <a:latin typeface="微软雅黑" panose="020B0503020204020204" pitchFamily="34" charset="-122"/>
                    <a:ea typeface="微软雅黑" panose="020B0503020204020204" pitchFamily="34" charset="-122"/>
                    <a:cs typeface="宋体" pitchFamily="2" charset="-122"/>
                  </a:rPr>
                  <a:t>让数据背后的规律</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、异常、趋势一目了然</a:t>
                </a:r>
                <a:endParaRPr lang="en-US" altLang="zh-CN" sz="2800" b="1" kern="100" dirty="0">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grpSp>
        <p:sp>
          <p:nvSpPr>
            <p:cNvPr id="141" name="矩形: 圆角 140"/>
            <p:cNvSpPr/>
            <p:nvPr/>
          </p:nvSpPr>
          <p:spPr>
            <a:xfrm>
              <a:off x="6271038" y="1400770"/>
              <a:ext cx="5280440" cy="4572000"/>
            </a:xfrm>
            <a:prstGeom prst="roundRect">
              <a:avLst>
                <a:gd name="adj" fmla="val 3624"/>
              </a:avLst>
            </a:prstGeom>
            <a:gradFill flip="none" rotWithShape="0">
              <a:gsLst>
                <a:gs pos="0">
                  <a:schemeClr val="accent2">
                    <a:lumMod val="60000"/>
                    <a:lumOff val="40000"/>
                  </a:schemeClr>
                </a:gs>
                <a:gs pos="60000">
                  <a:schemeClr val="accent2"/>
                </a:gs>
              </a:gsLst>
              <a:lin ang="2700000" scaled="0"/>
              <a:tileRect/>
            </a:gradFill>
            <a:ln w="57150" cap="rnd">
              <a:noFill/>
              <a:prstDash val="solid"/>
              <a:round/>
            </a:ln>
            <a:effectLst>
              <a:outerShdw blurRad="254000" dist="1270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a:solidFill>
                  <a:srgbClr val="FFFFFF"/>
                </a:solidFill>
                <a:latin typeface="+mj-lt"/>
              </a:endParaRPr>
            </a:p>
          </p:txBody>
        </p:sp>
      </p:grpSp>
      <p:grpSp>
        <p:nvGrpSpPr>
          <p:cNvPr id="26" name="组合 25"/>
          <p:cNvGrpSpPr/>
          <p:nvPr/>
        </p:nvGrpSpPr>
        <p:grpSpPr>
          <a:xfrm>
            <a:off x="-21753" y="934791"/>
            <a:ext cx="3598936" cy="1269942"/>
            <a:chOff x="766969" y="2489885"/>
            <a:chExt cx="3598936" cy="1269942"/>
          </a:xfrm>
        </p:grpSpPr>
        <p:sp>
          <p:nvSpPr>
            <p:cNvPr id="27"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28" name="文本框 2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4.1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可视化基础</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29"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30" name="文本框 29"/>
          <p:cNvSpPr txBox="1"/>
          <p:nvPr/>
        </p:nvSpPr>
        <p:spPr>
          <a:xfrm>
            <a:off x="3544768" y="1102379"/>
            <a:ext cx="3584458"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可视化的优点</a:t>
            </a:r>
            <a:endParaRPr lang="zh-CN" altLang="en-US" sz="2400" b="1" dirty="0">
              <a:solidFill>
                <a:srgbClr val="177360"/>
              </a:solidFill>
              <a:sym typeface="Arial" panose="020B0604020202090204" pitchFamily="34" charset="0"/>
            </a:endParaRPr>
          </a:p>
        </p:txBody>
      </p:sp>
      <p:graphicFrame>
        <p:nvGraphicFramePr>
          <p:cNvPr id="2" name="表格 1"/>
          <p:cNvGraphicFramePr>
            <a:graphicFrameLocks noGrp="1"/>
          </p:cNvGraphicFramePr>
          <p:nvPr/>
        </p:nvGraphicFramePr>
        <p:xfrm>
          <a:off x="6469145" y="2389063"/>
          <a:ext cx="4660065" cy="3602664"/>
        </p:xfrm>
        <a:graphic>
          <a:graphicData uri="http://schemas.openxmlformats.org/drawingml/2006/table">
            <a:tbl>
              <a:tblPr>
                <a:tableStyleId>{284E427A-3D55-4303-BF80-6455036E1DE7}</a:tableStyleId>
              </a:tblPr>
              <a:tblGrid>
                <a:gridCol w="1640139"/>
                <a:gridCol w="3019926"/>
              </a:tblGrid>
              <a:tr h="480356">
                <a:tc>
                  <a:txBody>
                    <a:bodyPr/>
                    <a:lstStyle/>
                    <a:p>
                      <a:pPr algn="ctr" fontAlgn="ctr" latinLnBrk="0"/>
                      <a:r>
                        <a:rPr lang="zh-CN" altLang="en-US" sz="1600" b="1">
                          <a:solidFill>
                            <a:srgbClr val="000000"/>
                          </a:solidFill>
                          <a:effectLst/>
                        </a:rPr>
                        <a:t>场景</a:t>
                      </a:r>
                      <a:endParaRPr lang="zh-CN" altLang="en-US" sz="1600" b="1" i="0">
                        <a:solidFill>
                          <a:srgbClr val="000000"/>
                        </a:solidFill>
                        <a:effectLst/>
                      </a:endParaRPr>
                    </a:p>
                  </a:txBody>
                  <a:tcPr anchor="ctr"/>
                </a:tc>
                <a:tc>
                  <a:txBody>
                    <a:bodyPr/>
                    <a:lstStyle/>
                    <a:p>
                      <a:pPr algn="ctr" fontAlgn="ctr" latinLnBrk="0"/>
                      <a:r>
                        <a:rPr lang="zh-CN" altLang="en-US" sz="1600" b="1">
                          <a:solidFill>
                            <a:srgbClr val="000000"/>
                          </a:solidFill>
                          <a:effectLst/>
                        </a:rPr>
                        <a:t>可视化作用</a:t>
                      </a:r>
                      <a:endParaRPr lang="zh-CN" altLang="en-US" sz="1600" b="1" i="0">
                        <a:solidFill>
                          <a:srgbClr val="000000"/>
                        </a:solidFill>
                        <a:effectLst/>
                      </a:endParaRPr>
                    </a:p>
                  </a:txBody>
                  <a:tcPr anchor="ctr"/>
                </a:tc>
              </a:tr>
              <a:tr h="780577">
                <a:tc>
                  <a:txBody>
                    <a:bodyPr/>
                    <a:lstStyle/>
                    <a:p>
                      <a:pPr fontAlgn="ctr" latinLnBrk="0"/>
                      <a:r>
                        <a:rPr lang="zh-CN" altLang="en-US" sz="1600" b="0">
                          <a:solidFill>
                            <a:srgbClr val="000000"/>
                          </a:solidFill>
                          <a:effectLst/>
                        </a:rPr>
                        <a:t>销售趋势分析</a:t>
                      </a:r>
                      <a:endParaRPr lang="zh-CN" altLang="en-US" sz="1600" b="0" i="0">
                        <a:solidFill>
                          <a:srgbClr val="000000"/>
                        </a:solidFill>
                        <a:effectLst/>
                      </a:endParaRPr>
                    </a:p>
                  </a:txBody>
                  <a:tcPr anchor="ctr"/>
                </a:tc>
                <a:tc>
                  <a:txBody>
                    <a:bodyPr/>
                    <a:lstStyle/>
                    <a:p>
                      <a:pPr fontAlgn="ctr" latinLnBrk="0"/>
                      <a:r>
                        <a:rPr lang="zh-CN" altLang="en-US" sz="1600" b="0">
                          <a:solidFill>
                            <a:srgbClr val="000000"/>
                          </a:solidFill>
                          <a:effectLst/>
                        </a:rPr>
                        <a:t>发现高低峰，做出预测</a:t>
                      </a:r>
                      <a:endParaRPr lang="zh-CN" altLang="en-US" sz="1600" b="0" i="0">
                        <a:solidFill>
                          <a:srgbClr val="000000"/>
                        </a:solidFill>
                        <a:effectLst/>
                      </a:endParaRPr>
                    </a:p>
                  </a:txBody>
                  <a:tcPr anchor="ctr"/>
                </a:tc>
              </a:tr>
              <a:tr h="780577">
                <a:tc>
                  <a:txBody>
                    <a:bodyPr/>
                    <a:lstStyle/>
                    <a:p>
                      <a:pPr fontAlgn="ctr" latinLnBrk="0"/>
                      <a:r>
                        <a:rPr lang="zh-CN" altLang="en-US" sz="1600" b="0">
                          <a:solidFill>
                            <a:srgbClr val="000000"/>
                          </a:solidFill>
                          <a:effectLst/>
                        </a:rPr>
                        <a:t>医疗数据监测</a:t>
                      </a:r>
                      <a:endParaRPr lang="zh-CN" altLang="en-US" sz="1600" b="0" i="0">
                        <a:solidFill>
                          <a:srgbClr val="000000"/>
                        </a:solidFill>
                        <a:effectLst/>
                      </a:endParaRPr>
                    </a:p>
                  </a:txBody>
                  <a:tcPr anchor="ctr"/>
                </a:tc>
                <a:tc>
                  <a:txBody>
                    <a:bodyPr/>
                    <a:lstStyle/>
                    <a:p>
                      <a:pPr fontAlgn="ctr" latinLnBrk="0"/>
                      <a:r>
                        <a:rPr lang="zh-CN" altLang="en-US" sz="1600" b="0">
                          <a:solidFill>
                            <a:srgbClr val="000000"/>
                          </a:solidFill>
                          <a:effectLst/>
                        </a:rPr>
                        <a:t>发现异常病例或趋势</a:t>
                      </a:r>
                      <a:endParaRPr lang="zh-CN" altLang="en-US" sz="1600" b="0" i="0">
                        <a:solidFill>
                          <a:srgbClr val="000000"/>
                        </a:solidFill>
                        <a:effectLst/>
                      </a:endParaRPr>
                    </a:p>
                  </a:txBody>
                  <a:tcPr anchor="ctr"/>
                </a:tc>
              </a:tr>
              <a:tr h="780577">
                <a:tc>
                  <a:txBody>
                    <a:bodyPr/>
                    <a:lstStyle/>
                    <a:p>
                      <a:pPr fontAlgn="ctr" latinLnBrk="0"/>
                      <a:r>
                        <a:rPr lang="zh-CN" altLang="en-US" sz="1600" b="0">
                          <a:solidFill>
                            <a:srgbClr val="000000"/>
                          </a:solidFill>
                          <a:effectLst/>
                        </a:rPr>
                        <a:t>学生成绩对比</a:t>
                      </a:r>
                      <a:endParaRPr lang="zh-CN" altLang="en-US" sz="1600" b="0" i="0">
                        <a:solidFill>
                          <a:srgbClr val="000000"/>
                        </a:solidFill>
                        <a:effectLst/>
                      </a:endParaRPr>
                    </a:p>
                  </a:txBody>
                  <a:tcPr anchor="ctr"/>
                </a:tc>
                <a:tc>
                  <a:txBody>
                    <a:bodyPr/>
                    <a:lstStyle/>
                    <a:p>
                      <a:pPr fontAlgn="ctr" latinLnBrk="0"/>
                      <a:r>
                        <a:rPr lang="zh-CN" altLang="en-US" sz="1600" b="0">
                          <a:solidFill>
                            <a:srgbClr val="000000"/>
                          </a:solidFill>
                          <a:effectLst/>
                        </a:rPr>
                        <a:t>找出差异、平均水平</a:t>
                      </a:r>
                      <a:endParaRPr lang="zh-CN" altLang="en-US" sz="1600" b="0" i="0">
                        <a:solidFill>
                          <a:srgbClr val="000000"/>
                        </a:solidFill>
                        <a:effectLst/>
                      </a:endParaRPr>
                    </a:p>
                  </a:txBody>
                  <a:tcPr anchor="ctr"/>
                </a:tc>
              </a:tr>
              <a:tr h="780577">
                <a:tc>
                  <a:txBody>
                    <a:bodyPr/>
                    <a:lstStyle/>
                    <a:p>
                      <a:pPr fontAlgn="ctr" latinLnBrk="0"/>
                      <a:r>
                        <a:rPr lang="zh-CN" altLang="en-US" sz="1600" b="0">
                          <a:solidFill>
                            <a:srgbClr val="000000"/>
                          </a:solidFill>
                          <a:effectLst/>
                        </a:rPr>
                        <a:t>舆情分析</a:t>
                      </a:r>
                      <a:endParaRPr lang="zh-CN" altLang="en-US" sz="1600" b="0" i="0">
                        <a:solidFill>
                          <a:srgbClr val="000000"/>
                        </a:solidFill>
                        <a:effectLst/>
                      </a:endParaRPr>
                    </a:p>
                  </a:txBody>
                  <a:tcPr anchor="ctr"/>
                </a:tc>
                <a:tc>
                  <a:txBody>
                    <a:bodyPr/>
                    <a:lstStyle/>
                    <a:p>
                      <a:pPr fontAlgn="ctr" latinLnBrk="0"/>
                      <a:r>
                        <a:rPr lang="zh-CN" altLang="en-US" sz="1600" b="0" dirty="0">
                          <a:solidFill>
                            <a:srgbClr val="000000"/>
                          </a:solidFill>
                          <a:effectLst/>
                        </a:rPr>
                        <a:t>分析关键词热度变化</a:t>
                      </a:r>
                      <a:endParaRPr lang="zh-CN" altLang="en-US" sz="1600" b="0" i="0" dirty="0">
                        <a:solidFill>
                          <a:srgbClr val="000000"/>
                        </a:solidFill>
                        <a:effectLst/>
                      </a:endParaRPr>
                    </a:p>
                  </a:txBody>
                  <a:tcPr anchor="ct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endParaRPr lang="zh-CN" altLang="en-US" sz="2800" b="0" i="0" dirty="0">
              <a:solidFill>
                <a:srgbClr val="202237"/>
              </a:solidFill>
              <a:effectLst/>
              <a:latin typeface="PingFang SC" panose="020B0400000000000000" charset="-122"/>
            </a:endParaRPr>
          </a:p>
          <a:p>
            <a:pPr algn="l">
              <a:lnSpc>
                <a:spcPct val="150000"/>
              </a:lnSpc>
            </a:pPr>
            <a:r>
              <a:rPr lang="zh-CN" altLang="en-US" sz="2800" b="0" i="0" dirty="0">
                <a:solidFill>
                  <a:srgbClr val="202237"/>
                </a:solidFill>
                <a:effectLst/>
                <a:latin typeface="PingFang SC" panose="020B0400000000000000" charset="-122"/>
              </a:rPr>
              <a:t>信 </a:t>
            </a:r>
            <a:r>
              <a:rPr lang="en-US" altLang="zh-CN" sz="2800" b="0" i="0" dirty="0">
                <a:solidFill>
                  <a:srgbClr val="202237"/>
                </a:solidFill>
                <a:effectLst/>
                <a:latin typeface="PingFang SC" panose="020B0400000000000000" charset="-122"/>
              </a:rPr>
              <a:t>: </a:t>
            </a:r>
            <a:r>
              <a:rPr lang="zh-CN" altLang="en-US" sz="2800" b="0" i="0" dirty="0">
                <a:solidFill>
                  <a:srgbClr val="202237"/>
                </a:solidFill>
                <a:effectLst/>
                <a:latin typeface="PingFang SC" panose="020B0400000000000000" charset="-122"/>
              </a:rPr>
              <a:t>准确表达 ，避免可视化的误导性</a:t>
            </a:r>
            <a:endParaRPr lang="zh-CN" altLang="en-US" sz="2800" b="0" i="0" dirty="0">
              <a:solidFill>
                <a:srgbClr val="202237"/>
              </a:solidFill>
              <a:effectLst/>
              <a:latin typeface="PingFang SC" panose="020B0400000000000000" charset="-122"/>
            </a:endParaRPr>
          </a:p>
          <a:p>
            <a:pPr algn="l">
              <a:lnSpc>
                <a:spcPct val="150000"/>
              </a:lnSpc>
            </a:pPr>
            <a:r>
              <a:rPr lang="zh-CN" altLang="en-US" sz="2800" b="0" i="0" dirty="0">
                <a:solidFill>
                  <a:srgbClr val="202237"/>
                </a:solidFill>
                <a:effectLst/>
                <a:latin typeface="PingFang SC" panose="020B0400000000000000" charset="-122"/>
              </a:rPr>
              <a:t>达 </a:t>
            </a:r>
            <a:r>
              <a:rPr lang="en-US" altLang="zh-CN" sz="2800" b="0" i="0" dirty="0">
                <a:solidFill>
                  <a:srgbClr val="202237"/>
                </a:solidFill>
                <a:effectLst/>
                <a:latin typeface="PingFang SC" panose="020B0400000000000000" charset="-122"/>
              </a:rPr>
              <a:t>: </a:t>
            </a:r>
            <a:r>
              <a:rPr lang="zh-CN" altLang="en-US" sz="2800" b="0" i="0" dirty="0">
                <a:solidFill>
                  <a:srgbClr val="202237"/>
                </a:solidFill>
                <a:effectLst/>
                <a:latin typeface="PingFang SC" panose="020B0400000000000000" charset="-122"/>
              </a:rPr>
              <a:t>高效传达 ，有效信息直接高效传达</a:t>
            </a:r>
            <a:endParaRPr lang="zh-CN" altLang="en-US" sz="2800" b="0" i="0" dirty="0">
              <a:solidFill>
                <a:srgbClr val="202237"/>
              </a:solidFill>
              <a:effectLst/>
              <a:latin typeface="PingFang SC" panose="020B0400000000000000" charset="-122"/>
            </a:endParaRPr>
          </a:p>
          <a:p>
            <a:pPr algn="l">
              <a:lnSpc>
                <a:spcPct val="150000"/>
              </a:lnSpc>
            </a:pPr>
            <a:r>
              <a:rPr lang="zh-CN" altLang="en-US" sz="2800" b="0" i="0" dirty="0">
                <a:solidFill>
                  <a:srgbClr val="202237"/>
                </a:solidFill>
                <a:effectLst/>
                <a:latin typeface="PingFang SC" panose="020B0400000000000000" charset="-122"/>
              </a:rPr>
              <a:t>雅 </a:t>
            </a:r>
            <a:r>
              <a:rPr lang="en-US" altLang="zh-CN" sz="2800" b="0" i="0" dirty="0">
                <a:solidFill>
                  <a:srgbClr val="202237"/>
                </a:solidFill>
                <a:effectLst/>
                <a:latin typeface="PingFang SC" panose="020B0400000000000000" charset="-122"/>
              </a:rPr>
              <a:t>: </a:t>
            </a:r>
            <a:r>
              <a:rPr lang="zh-CN" altLang="en-US" sz="2800" b="0" i="0" dirty="0">
                <a:solidFill>
                  <a:srgbClr val="202237"/>
                </a:solidFill>
                <a:effectLst/>
                <a:latin typeface="PingFang SC" panose="020B0400000000000000" charset="-122"/>
              </a:rPr>
              <a:t>赏心悦目 ，设计美观的可视化</a:t>
            </a:r>
            <a:r>
              <a:rPr lang="en-US" altLang="zh-CN" sz="2800" b="0" i="0" dirty="0">
                <a:solidFill>
                  <a:srgbClr val="202237"/>
                </a:solidFill>
                <a:effectLst/>
                <a:latin typeface="PingFang SC" panose="020B0400000000000000" charset="-122"/>
              </a:rPr>
              <a:t>(</a:t>
            </a:r>
            <a:r>
              <a:rPr lang="zh-CN" altLang="en-US" sz="2800" b="0" i="0" dirty="0">
                <a:solidFill>
                  <a:srgbClr val="202237"/>
                </a:solidFill>
                <a:effectLst/>
                <a:latin typeface="PingFang SC" panose="020B0400000000000000" charset="-122"/>
              </a:rPr>
              <a:t>布局、 配色</a:t>
            </a:r>
            <a:r>
              <a:rPr lang="en-US" altLang="zh-CN" sz="2800" b="0" i="0" dirty="0">
                <a:solidFill>
                  <a:srgbClr val="202237"/>
                </a:solidFill>
                <a:effectLst/>
                <a:latin typeface="PingFang SC" panose="020B0400000000000000" charset="-122"/>
              </a:rPr>
              <a:t>)</a:t>
            </a:r>
            <a:endParaRPr lang="en-US" altLang="zh-CN" sz="2800" b="0" i="0" dirty="0">
              <a:solidFill>
                <a:srgbClr val="202237"/>
              </a:solidFill>
              <a:effectLst/>
              <a:latin typeface="PingFang SC" panose="020B0400000000000000" charset="-122"/>
            </a:endParaRPr>
          </a:p>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Arial" panose="020B0604020202090204"/>
              <a:ea typeface="微软雅黑"/>
              <a:cs typeface="+mn-ea"/>
              <a:sym typeface="+mn-lt"/>
            </a:endParaRPr>
          </a:p>
        </p:txBody>
      </p:sp>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4.1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可视化基础</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2379"/>
            <a:ext cx="3584458"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数据可视化的原则</a:t>
            </a:r>
            <a:endParaRPr lang="zh-CN" altLang="en-US" sz="2400" b="1" dirty="0">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600" dirty="0">
              <a:effectLst/>
            </a:endParaRPr>
          </a:p>
        </p:txBody>
      </p:sp>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4.1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可视化基础</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2379"/>
            <a:ext cx="3584458"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常见图表</a:t>
            </a:r>
            <a:endParaRPr lang="zh-CN" altLang="en-US" sz="2400" b="1" dirty="0">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图表 8"/>
          <p:cNvGraphicFramePr/>
          <p:nvPr/>
        </p:nvGraphicFramePr>
        <p:xfrm>
          <a:off x="1470343" y="1960857"/>
          <a:ext cx="3017434" cy="222613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2" name="图表 11"/>
          <p:cNvGraphicFramePr/>
          <p:nvPr/>
        </p:nvGraphicFramePr>
        <p:xfrm>
          <a:off x="4540248" y="1938015"/>
          <a:ext cx="3646905" cy="19406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p:cNvGraphicFramePr/>
          <p:nvPr/>
        </p:nvGraphicFramePr>
        <p:xfrm>
          <a:off x="4615569" y="4416944"/>
          <a:ext cx="2717759" cy="20243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图表 22"/>
          <p:cNvGraphicFramePr/>
          <p:nvPr/>
        </p:nvGraphicFramePr>
        <p:xfrm>
          <a:off x="8498815" y="1916803"/>
          <a:ext cx="2473431" cy="19406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图表 26"/>
          <p:cNvGraphicFramePr/>
          <p:nvPr/>
        </p:nvGraphicFramePr>
        <p:xfrm>
          <a:off x="1649704" y="4411282"/>
          <a:ext cx="2658712" cy="1895366"/>
        </p:xfrm>
        <a:graphic>
          <a:graphicData uri="http://schemas.openxmlformats.org/drawingml/2006/chart">
            <c:chart xmlns:c="http://schemas.openxmlformats.org/drawingml/2006/chart" xmlns:r="http://schemas.openxmlformats.org/officeDocument/2006/relationships" r:id="rId5"/>
          </a:graphicData>
        </a:graphic>
      </p:graphicFrame>
      <p:pic>
        <p:nvPicPr>
          <p:cNvPr id="31" name="图表 30"/>
          <p:cNvPicPr>
            <a:picLocks noGrp="1" noRot="1" noChangeAspect="1" noMove="1" noResize="1" noEditPoints="1" noAdjustHandles="1" noChangeArrowheads="1" noChangeShapeType="1"/>
          </p:cNvPicPr>
          <p:nvPr/>
        </p:nvPicPr>
        <p:blipFill>
          <a:blip r:embed="rId6"/>
          <a:stretch>
            <a:fillRect/>
          </a:stretch>
        </p:blipFill>
        <p:spPr>
          <a:xfrm>
            <a:off x="7517316" y="4440330"/>
            <a:ext cx="3362936" cy="194065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90204"/>
              <a:ea typeface="微软雅黑"/>
              <a:cs typeface="+mn-ea"/>
              <a:sym typeface="+mn-lt"/>
            </a:endParaRPr>
          </a:p>
        </p:txBody>
      </p:sp>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4.1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可视化基础</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2379"/>
            <a:ext cx="3584458"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数据可视化图表的构成</a:t>
            </a:r>
            <a:endParaRPr lang="zh-CN" altLang="en-US" sz="2400" b="1" dirty="0">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1" name="文本框 20"/>
          <p:cNvSpPr txBox="1"/>
          <p:nvPr/>
        </p:nvSpPr>
        <p:spPr>
          <a:xfrm>
            <a:off x="1866544" y="2919013"/>
            <a:ext cx="3584458" cy="2796407"/>
          </a:xfrm>
          <a:prstGeom prst="rect">
            <a:avLst/>
          </a:prstGeom>
          <a:noFill/>
          <a:effectLst/>
        </p:spPr>
        <p:txBody>
          <a:bodyPr wrap="square" anchor="ctr">
            <a:spAutoFit/>
          </a:bodyPr>
          <a:lstStyle/>
          <a:p>
            <a:pPr>
              <a:lnSpc>
                <a:spcPct val="150000"/>
              </a:lnSpc>
            </a:pPr>
            <a:r>
              <a:rPr lang="zh-CN" altLang="en-US" sz="2400" b="1" dirty="0">
                <a:solidFill>
                  <a:srgbClr val="177360"/>
                </a:solidFill>
                <a:sym typeface="Arial" panose="020B0604020202090204" pitchFamily="34" charset="0"/>
              </a:rPr>
              <a:t>标题</a:t>
            </a:r>
            <a:endParaRPr lang="en-US" altLang="zh-CN" sz="2400" b="1" dirty="0">
              <a:solidFill>
                <a:srgbClr val="177360"/>
              </a:solidFill>
              <a:sym typeface="Arial" panose="020B0604020202090204" pitchFamily="34" charset="0"/>
            </a:endParaRPr>
          </a:p>
          <a:p>
            <a:pPr>
              <a:lnSpc>
                <a:spcPct val="150000"/>
              </a:lnSpc>
            </a:pPr>
            <a:r>
              <a:rPr lang="zh-CN" altLang="en-US" sz="2400" b="1" dirty="0">
                <a:solidFill>
                  <a:srgbClr val="177360"/>
                </a:solidFill>
                <a:sym typeface="Arial" panose="020B0604020202090204" pitchFamily="34" charset="0"/>
              </a:rPr>
              <a:t>坐标轴</a:t>
            </a:r>
            <a:endParaRPr lang="en-US" altLang="zh-CN" sz="2400" b="1" dirty="0">
              <a:solidFill>
                <a:srgbClr val="177360"/>
              </a:solidFill>
              <a:sym typeface="Arial" panose="020B0604020202090204" pitchFamily="34" charset="0"/>
            </a:endParaRPr>
          </a:p>
          <a:p>
            <a:pPr>
              <a:lnSpc>
                <a:spcPct val="150000"/>
              </a:lnSpc>
            </a:pPr>
            <a:r>
              <a:rPr lang="zh-CN" altLang="en-US" sz="2400" b="1" dirty="0">
                <a:solidFill>
                  <a:srgbClr val="177360"/>
                </a:solidFill>
                <a:sym typeface="Arial" panose="020B0604020202090204" pitchFamily="34" charset="0"/>
              </a:rPr>
              <a:t>图形要素</a:t>
            </a:r>
            <a:endParaRPr lang="en-US" altLang="zh-CN" sz="2400" b="1" dirty="0">
              <a:solidFill>
                <a:srgbClr val="177360"/>
              </a:solidFill>
              <a:sym typeface="Arial" panose="020B0604020202090204" pitchFamily="34" charset="0"/>
            </a:endParaRPr>
          </a:p>
          <a:p>
            <a:pPr>
              <a:lnSpc>
                <a:spcPct val="150000"/>
              </a:lnSpc>
            </a:pPr>
            <a:r>
              <a:rPr lang="zh-CN" altLang="en-US" sz="2400" b="1" dirty="0">
                <a:solidFill>
                  <a:srgbClr val="177360"/>
                </a:solidFill>
                <a:sym typeface="Arial" panose="020B0604020202090204" pitchFamily="34" charset="0"/>
              </a:rPr>
              <a:t>图例</a:t>
            </a:r>
            <a:endParaRPr lang="en-US" altLang="zh-CN" sz="2400" b="1" dirty="0">
              <a:solidFill>
                <a:srgbClr val="177360"/>
              </a:solidFill>
              <a:sym typeface="Arial" panose="020B0604020202090204" pitchFamily="34" charset="0"/>
            </a:endParaRPr>
          </a:p>
          <a:p>
            <a:pPr>
              <a:lnSpc>
                <a:spcPct val="150000"/>
              </a:lnSpc>
            </a:pPr>
            <a:r>
              <a:rPr lang="zh-CN" altLang="en-US" sz="2400" b="1" dirty="0">
                <a:solidFill>
                  <a:srgbClr val="177360"/>
                </a:solidFill>
                <a:sym typeface="Arial" panose="020B0604020202090204" pitchFamily="34" charset="0"/>
              </a:rPr>
              <a:t>数据标签</a:t>
            </a:r>
            <a:endParaRPr lang="zh-CN" altLang="en-US" sz="2400" b="1" dirty="0">
              <a:solidFill>
                <a:srgbClr val="177360"/>
              </a:solidFill>
              <a:sym typeface="Arial" panose="020B0604020202090204" pitchFamily="34" charset="0"/>
            </a:endParaRPr>
          </a:p>
        </p:txBody>
      </p:sp>
      <p:pic>
        <p:nvPicPr>
          <p:cNvPr id="5" name="图片 4" descr="截屏2025-07-03 21.58.27"/>
          <p:cNvPicPr>
            <a:picLocks noChangeAspect="1"/>
          </p:cNvPicPr>
          <p:nvPr/>
        </p:nvPicPr>
        <p:blipFill>
          <a:blip r:embed="rId1"/>
          <a:stretch>
            <a:fillRect/>
          </a:stretch>
        </p:blipFill>
        <p:spPr>
          <a:xfrm>
            <a:off x="4039235" y="2350770"/>
            <a:ext cx="6613525" cy="399542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481328" y="1941824"/>
            <a:ext cx="9582912" cy="4660994"/>
          </a:xfrm>
          <a:prstGeom prst="roundRect">
            <a:avLst>
              <a:gd name="adj" fmla="val 6164"/>
            </a:avLst>
          </a:prstGeom>
          <a:solidFill>
            <a:srgbClr val="FCF6E8"/>
          </a:solidFill>
          <a:ln w="2540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94" name="组合 93"/>
          <p:cNvGrpSpPr/>
          <p:nvPr/>
        </p:nvGrpSpPr>
        <p:grpSpPr>
          <a:xfrm>
            <a:off x="-21753" y="934791"/>
            <a:ext cx="3598936" cy="1269942"/>
            <a:chOff x="766969" y="2489885"/>
            <a:chExt cx="3598936" cy="1269942"/>
          </a:xfrm>
        </p:grpSpPr>
        <p:sp>
          <p:nvSpPr>
            <p:cNvPr id="96" name="Rounded Rectangle 8_2"/>
            <p:cNvSpPr/>
            <p:nvPr/>
          </p:nvSpPr>
          <p:spPr>
            <a:xfrm>
              <a:off x="766969" y="2489885"/>
              <a:ext cx="3399953"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301223" cy="523220"/>
            </a:xfrm>
            <a:prstGeom prst="rect">
              <a:avLst/>
            </a:prstGeom>
            <a:noFill/>
          </p:spPr>
          <p:txBody>
            <a:bodyPr wrap="square" anchor="ctr">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4.1 </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可视化基础</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3" name="Rectangle 1"/>
          <p:cNvSpPr>
            <a:spLocks noChangeArrowheads="1"/>
          </p:cNvSpPr>
          <p:nvPr/>
        </p:nvSpPr>
        <p:spPr bwMode="auto">
          <a:xfrm>
            <a:off x="4508500" y="2782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2964533" y="-252532"/>
            <a:ext cx="65500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3221665" y="769846"/>
            <a:ext cx="886172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3544768" y="1102379"/>
            <a:ext cx="3584458" cy="461665"/>
          </a:xfrm>
          <a:prstGeom prst="rect">
            <a:avLst/>
          </a:prstGeom>
          <a:noFill/>
          <a:effectLst/>
        </p:spPr>
        <p:txBody>
          <a:bodyPr wrap="square" anchor="ctr">
            <a:spAutoFit/>
          </a:bodyPr>
          <a:lstStyle/>
          <a:p>
            <a:r>
              <a:rPr lang="zh-CN" altLang="en-US" sz="2400" b="1" dirty="0">
                <a:solidFill>
                  <a:srgbClr val="177360"/>
                </a:solidFill>
                <a:sym typeface="Arial" panose="020B0604020202090204" pitchFamily="34" charset="0"/>
              </a:rPr>
              <a:t>可视化工具对比</a:t>
            </a:r>
            <a:endParaRPr lang="zh-CN" altLang="en-US" sz="2400" b="1" dirty="0">
              <a:solidFill>
                <a:srgbClr val="177360"/>
              </a:solidFill>
              <a:sym typeface="Arial" panose="020B0604020202090204" pitchFamily="34" charset="0"/>
            </a:endParaRPr>
          </a:p>
        </p:txBody>
      </p:sp>
      <p:sp>
        <p:nvSpPr>
          <p:cNvPr id="6" name="Rectangle 1"/>
          <p:cNvSpPr>
            <a:spLocks noChangeArrowheads="1"/>
          </p:cNvSpPr>
          <p:nvPr/>
        </p:nvSpPr>
        <p:spPr bwMode="auto">
          <a:xfrm>
            <a:off x="4508500" y="260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椭圆 18"/>
          <p:cNvSpPr/>
          <p:nvPr/>
        </p:nvSpPr>
        <p:spPr>
          <a:xfrm>
            <a:off x="182911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20" name="椭圆 19"/>
          <p:cNvSpPr/>
          <p:nvPr/>
        </p:nvSpPr>
        <p:spPr>
          <a:xfrm>
            <a:off x="2195582" y="2076053"/>
            <a:ext cx="274961" cy="27496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aphicFrame>
        <p:nvGraphicFramePr>
          <p:cNvPr id="5" name="表格 4"/>
          <p:cNvGraphicFramePr>
            <a:graphicFrameLocks noGrp="1"/>
          </p:cNvGraphicFramePr>
          <p:nvPr/>
        </p:nvGraphicFramePr>
        <p:xfrm>
          <a:off x="1829112" y="2460712"/>
          <a:ext cx="9051140" cy="4038316"/>
        </p:xfrm>
        <a:graphic>
          <a:graphicData uri="http://schemas.openxmlformats.org/drawingml/2006/table">
            <a:tbl>
              <a:tblPr>
                <a:tableStyleId>{D27102A9-8310-4765-A935-A1911B00CA55}</a:tableStyleId>
              </a:tblPr>
              <a:tblGrid>
                <a:gridCol w="1578688"/>
                <a:gridCol w="2628350"/>
                <a:gridCol w="2318317"/>
                <a:gridCol w="2525785"/>
              </a:tblGrid>
              <a:tr h="687373">
                <a:tc>
                  <a:txBody>
                    <a:bodyPr/>
                    <a:lstStyle/>
                    <a:p>
                      <a:pPr algn="ctr" fontAlgn="ctr" latinLnBrk="0"/>
                      <a:r>
                        <a:rPr lang="zh-CN" altLang="en-US" sz="1600" b="1">
                          <a:solidFill>
                            <a:srgbClr val="000000"/>
                          </a:solidFill>
                          <a:effectLst/>
                        </a:rPr>
                        <a:t>工具</a:t>
                      </a:r>
                      <a:endParaRPr lang="zh-CN" altLang="en-US" sz="1600" b="1" i="0">
                        <a:solidFill>
                          <a:srgbClr val="000000"/>
                        </a:solidFill>
                        <a:effectLst/>
                      </a:endParaRPr>
                    </a:p>
                  </a:txBody>
                  <a:tcPr anchor="ctr"/>
                </a:tc>
                <a:tc>
                  <a:txBody>
                    <a:bodyPr/>
                    <a:lstStyle/>
                    <a:p>
                      <a:pPr algn="ctr" fontAlgn="ctr" latinLnBrk="0"/>
                      <a:r>
                        <a:rPr lang="zh-CN" altLang="en-US" sz="1600" b="1">
                          <a:solidFill>
                            <a:srgbClr val="000000"/>
                          </a:solidFill>
                          <a:effectLst/>
                        </a:rPr>
                        <a:t>说明</a:t>
                      </a:r>
                      <a:endParaRPr lang="zh-CN" altLang="en-US" sz="1600" b="1" i="0">
                        <a:solidFill>
                          <a:srgbClr val="000000"/>
                        </a:solidFill>
                        <a:effectLst/>
                      </a:endParaRPr>
                    </a:p>
                  </a:txBody>
                  <a:tcPr anchor="ctr"/>
                </a:tc>
                <a:tc>
                  <a:txBody>
                    <a:bodyPr/>
                    <a:lstStyle/>
                    <a:p>
                      <a:pPr algn="ctr" fontAlgn="ctr" latinLnBrk="0"/>
                      <a:r>
                        <a:rPr lang="zh-CN" altLang="en-US" sz="1600" b="1">
                          <a:solidFill>
                            <a:srgbClr val="000000"/>
                          </a:solidFill>
                          <a:effectLst/>
                        </a:rPr>
                        <a:t>优点</a:t>
                      </a:r>
                      <a:endParaRPr lang="zh-CN" altLang="en-US" sz="1600" b="1" i="0">
                        <a:solidFill>
                          <a:srgbClr val="000000"/>
                        </a:solidFill>
                        <a:effectLst/>
                      </a:endParaRPr>
                    </a:p>
                  </a:txBody>
                  <a:tcPr anchor="ctr"/>
                </a:tc>
                <a:tc>
                  <a:txBody>
                    <a:bodyPr/>
                    <a:lstStyle/>
                    <a:p>
                      <a:pPr algn="ctr" fontAlgn="ctr" latinLnBrk="0"/>
                      <a:r>
                        <a:rPr lang="zh-CN" altLang="en-US" sz="1600" b="1">
                          <a:solidFill>
                            <a:srgbClr val="000000"/>
                          </a:solidFill>
                          <a:effectLst/>
                        </a:rPr>
                        <a:t>缺点</a:t>
                      </a:r>
                      <a:endParaRPr lang="zh-CN" altLang="en-US" sz="1600" b="1" i="0">
                        <a:solidFill>
                          <a:srgbClr val="000000"/>
                        </a:solidFill>
                        <a:effectLst/>
                      </a:endParaRPr>
                    </a:p>
                  </a:txBody>
                  <a:tcPr anchor="ctr"/>
                </a:tc>
              </a:tr>
              <a:tr h="1116981">
                <a:tc>
                  <a:txBody>
                    <a:bodyPr/>
                    <a:lstStyle/>
                    <a:p>
                      <a:pPr fontAlgn="ctr" latinLnBrk="0"/>
                      <a:r>
                        <a:rPr lang="en-US" sz="1600" b="0">
                          <a:solidFill>
                            <a:srgbClr val="000000"/>
                          </a:solidFill>
                          <a:effectLst/>
                        </a:rPr>
                        <a:t>matplotlib</a:t>
                      </a:r>
                      <a:endParaRPr lang="en-US" sz="1600" b="0" i="0">
                        <a:solidFill>
                          <a:srgbClr val="000000"/>
                        </a:solidFill>
                        <a:effectLst/>
                      </a:endParaRPr>
                    </a:p>
                  </a:txBody>
                  <a:tcPr anchor="ctr"/>
                </a:tc>
                <a:tc>
                  <a:txBody>
                    <a:bodyPr/>
                    <a:lstStyle/>
                    <a:p>
                      <a:pPr fontAlgn="ctr" latinLnBrk="0"/>
                      <a:r>
                        <a:rPr lang="en-US" altLang="zh-CN" sz="1600" b="0">
                          <a:solidFill>
                            <a:srgbClr val="000000"/>
                          </a:solidFill>
                          <a:effectLst/>
                        </a:rPr>
                        <a:t>Python </a:t>
                      </a:r>
                      <a:r>
                        <a:rPr lang="zh-CN" altLang="en-US" sz="1600" b="0">
                          <a:solidFill>
                            <a:srgbClr val="000000"/>
                          </a:solidFill>
                          <a:effectLst/>
                        </a:rPr>
                        <a:t>最基础可视化库</a:t>
                      </a:r>
                      <a:endParaRPr lang="zh-CN" altLang="en-US" sz="1600" b="0" i="0">
                        <a:solidFill>
                          <a:srgbClr val="000000"/>
                        </a:solidFill>
                        <a:effectLst/>
                      </a:endParaRPr>
                    </a:p>
                  </a:txBody>
                  <a:tcPr anchor="ctr"/>
                </a:tc>
                <a:tc>
                  <a:txBody>
                    <a:bodyPr/>
                    <a:lstStyle/>
                    <a:p>
                      <a:pPr fontAlgn="ctr" latinLnBrk="0"/>
                      <a:r>
                        <a:rPr lang="zh-CN" altLang="en-US" sz="1600" b="0">
                          <a:solidFill>
                            <a:srgbClr val="000000"/>
                          </a:solidFill>
                          <a:effectLst/>
                        </a:rPr>
                        <a:t>灵活强大、定制性强</a:t>
                      </a:r>
                      <a:endParaRPr lang="zh-CN" altLang="en-US" sz="1600" b="0" i="0">
                        <a:solidFill>
                          <a:srgbClr val="000000"/>
                        </a:solidFill>
                        <a:effectLst/>
                      </a:endParaRPr>
                    </a:p>
                  </a:txBody>
                  <a:tcPr anchor="ctr"/>
                </a:tc>
                <a:tc>
                  <a:txBody>
                    <a:bodyPr/>
                    <a:lstStyle/>
                    <a:p>
                      <a:pPr fontAlgn="ctr" latinLnBrk="0"/>
                      <a:r>
                        <a:rPr lang="zh-CN" altLang="en-US" sz="1600" b="0">
                          <a:solidFill>
                            <a:srgbClr val="000000"/>
                          </a:solidFill>
                          <a:effectLst/>
                        </a:rPr>
                        <a:t>代码多、风格基础</a:t>
                      </a:r>
                      <a:endParaRPr lang="zh-CN" altLang="en-US" sz="1600" b="0" i="0">
                        <a:solidFill>
                          <a:srgbClr val="000000"/>
                        </a:solidFill>
                        <a:effectLst/>
                      </a:endParaRPr>
                    </a:p>
                  </a:txBody>
                  <a:tcPr anchor="ctr"/>
                </a:tc>
              </a:tr>
              <a:tr h="1116981">
                <a:tc>
                  <a:txBody>
                    <a:bodyPr/>
                    <a:lstStyle/>
                    <a:p>
                      <a:pPr fontAlgn="ctr" latinLnBrk="0"/>
                      <a:r>
                        <a:rPr lang="en-US" sz="1600" b="0">
                          <a:solidFill>
                            <a:srgbClr val="000000"/>
                          </a:solidFill>
                          <a:effectLst/>
                        </a:rPr>
                        <a:t>seaborn</a:t>
                      </a:r>
                      <a:endParaRPr lang="en-US" sz="1600" b="0" i="0">
                        <a:solidFill>
                          <a:srgbClr val="000000"/>
                        </a:solidFill>
                        <a:effectLst/>
                      </a:endParaRPr>
                    </a:p>
                  </a:txBody>
                  <a:tcPr anchor="ctr"/>
                </a:tc>
                <a:tc>
                  <a:txBody>
                    <a:bodyPr/>
                    <a:lstStyle/>
                    <a:p>
                      <a:pPr fontAlgn="ctr" latinLnBrk="0"/>
                      <a:r>
                        <a:rPr lang="zh-CN" altLang="en-US" sz="1600" b="0">
                          <a:solidFill>
                            <a:srgbClr val="000000"/>
                          </a:solidFill>
                          <a:effectLst/>
                        </a:rPr>
                        <a:t>基于 </a:t>
                      </a:r>
                      <a:r>
                        <a:rPr lang="en-US" sz="1600" b="0">
                          <a:solidFill>
                            <a:srgbClr val="000000"/>
                          </a:solidFill>
                          <a:effectLst/>
                        </a:rPr>
                        <a:t>matplotlib </a:t>
                      </a:r>
                      <a:r>
                        <a:rPr lang="zh-CN" altLang="en-US" sz="1600" b="0">
                          <a:solidFill>
                            <a:srgbClr val="000000"/>
                          </a:solidFill>
                          <a:effectLst/>
                        </a:rPr>
                        <a:t>的高级接口</a:t>
                      </a:r>
                      <a:endParaRPr lang="zh-CN" altLang="en-US" sz="1600" b="0" i="0">
                        <a:solidFill>
                          <a:srgbClr val="000000"/>
                        </a:solidFill>
                        <a:effectLst/>
                      </a:endParaRPr>
                    </a:p>
                  </a:txBody>
                  <a:tcPr anchor="ctr"/>
                </a:tc>
                <a:tc>
                  <a:txBody>
                    <a:bodyPr/>
                    <a:lstStyle/>
                    <a:p>
                      <a:pPr fontAlgn="ctr" latinLnBrk="0"/>
                      <a:r>
                        <a:rPr lang="zh-CN" altLang="en-US" sz="1600" b="0">
                          <a:solidFill>
                            <a:srgbClr val="000000"/>
                          </a:solidFill>
                          <a:effectLst/>
                        </a:rPr>
                        <a:t>风格美观、统计图方便</a:t>
                      </a:r>
                      <a:endParaRPr lang="zh-CN" altLang="en-US" sz="1600" b="0" i="0">
                        <a:solidFill>
                          <a:srgbClr val="000000"/>
                        </a:solidFill>
                        <a:effectLst/>
                      </a:endParaRPr>
                    </a:p>
                  </a:txBody>
                  <a:tcPr anchor="ctr"/>
                </a:tc>
                <a:tc>
                  <a:txBody>
                    <a:bodyPr/>
                    <a:lstStyle/>
                    <a:p>
                      <a:pPr fontAlgn="ctr" latinLnBrk="0"/>
                      <a:r>
                        <a:rPr lang="zh-CN" altLang="en-US" sz="1600" b="0">
                          <a:solidFill>
                            <a:srgbClr val="000000"/>
                          </a:solidFill>
                          <a:effectLst/>
                        </a:rPr>
                        <a:t>对简单图略繁琐</a:t>
                      </a:r>
                      <a:endParaRPr lang="zh-CN" altLang="en-US" sz="1600" b="0" i="0">
                        <a:solidFill>
                          <a:srgbClr val="000000"/>
                        </a:solidFill>
                        <a:effectLst/>
                      </a:endParaRPr>
                    </a:p>
                  </a:txBody>
                  <a:tcPr anchor="ctr"/>
                </a:tc>
              </a:tr>
              <a:tr h="1116981">
                <a:tc>
                  <a:txBody>
                    <a:bodyPr/>
                    <a:lstStyle/>
                    <a:p>
                      <a:pPr fontAlgn="ctr" latinLnBrk="0"/>
                      <a:r>
                        <a:rPr lang="en-US" sz="1600" b="0">
                          <a:solidFill>
                            <a:srgbClr val="000000"/>
                          </a:solidFill>
                          <a:effectLst/>
                        </a:rPr>
                        <a:t>pandas plot</a:t>
                      </a:r>
                      <a:endParaRPr lang="en-US" sz="1600" b="0" i="0">
                        <a:solidFill>
                          <a:srgbClr val="000000"/>
                        </a:solidFill>
                        <a:effectLst/>
                      </a:endParaRPr>
                    </a:p>
                  </a:txBody>
                  <a:tcPr anchor="ctr"/>
                </a:tc>
                <a:tc>
                  <a:txBody>
                    <a:bodyPr/>
                    <a:lstStyle/>
                    <a:p>
                      <a:pPr fontAlgn="ctr" latinLnBrk="0"/>
                      <a:r>
                        <a:rPr lang="zh-CN" altLang="en-US" sz="1600" b="0">
                          <a:solidFill>
                            <a:srgbClr val="000000"/>
                          </a:solidFill>
                          <a:effectLst/>
                        </a:rPr>
                        <a:t>快速图表，调用 </a:t>
                      </a:r>
                      <a:r>
                        <a:rPr lang="en-US" altLang="zh-CN" sz="1600" b="0">
                          <a:solidFill>
                            <a:srgbClr val="000000"/>
                          </a:solidFill>
                          <a:effectLst/>
                        </a:rPr>
                        <a:t>.plot()</a:t>
                      </a:r>
                      <a:endParaRPr lang="en-US" altLang="zh-CN" sz="1600" b="0" i="0">
                        <a:solidFill>
                          <a:srgbClr val="000000"/>
                        </a:solidFill>
                        <a:effectLst/>
                      </a:endParaRPr>
                    </a:p>
                  </a:txBody>
                  <a:tcPr anchor="ctr"/>
                </a:tc>
                <a:tc>
                  <a:txBody>
                    <a:bodyPr/>
                    <a:lstStyle/>
                    <a:p>
                      <a:pPr fontAlgn="ctr" latinLnBrk="0"/>
                      <a:r>
                        <a:rPr lang="zh-CN" altLang="en-US" sz="1600" b="0">
                          <a:solidFill>
                            <a:srgbClr val="000000"/>
                          </a:solidFill>
                          <a:effectLst/>
                        </a:rPr>
                        <a:t>快捷、适合 </a:t>
                      </a:r>
                      <a:r>
                        <a:rPr lang="en-US" sz="1600" b="0">
                          <a:solidFill>
                            <a:srgbClr val="000000"/>
                          </a:solidFill>
                          <a:effectLst/>
                        </a:rPr>
                        <a:t>EDA</a:t>
                      </a:r>
                      <a:endParaRPr lang="en-US" sz="1600" b="0" i="0">
                        <a:solidFill>
                          <a:srgbClr val="000000"/>
                        </a:solidFill>
                        <a:effectLst/>
                      </a:endParaRPr>
                    </a:p>
                  </a:txBody>
                  <a:tcPr anchor="ctr"/>
                </a:tc>
                <a:tc>
                  <a:txBody>
                    <a:bodyPr/>
                    <a:lstStyle/>
                    <a:p>
                      <a:pPr fontAlgn="ctr" latinLnBrk="0"/>
                      <a:r>
                        <a:rPr lang="zh-CN" altLang="en-US" sz="1600" b="0" dirty="0">
                          <a:solidFill>
                            <a:srgbClr val="000000"/>
                          </a:solidFill>
                          <a:effectLst/>
                        </a:rPr>
                        <a:t>图表样式较少</a:t>
                      </a:r>
                      <a:endParaRPr lang="zh-CN" altLang="en-US" sz="1600" b="0" i="0" dirty="0">
                        <a:solidFill>
                          <a:srgbClr val="000000"/>
                        </a:solidFill>
                        <a:effectLst/>
                      </a:endParaRPr>
                    </a:p>
                  </a:txBody>
                  <a:tcPr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hasCustomPrompt="1"/>
          </p:nvPr>
        </p:nvSpPr>
        <p:spPr>
          <a:xfrm>
            <a:off x="2917329" y="2377994"/>
            <a:ext cx="7034745" cy="1456728"/>
          </a:xfrm>
          <a:prstGeom prst="rect">
            <a:avLst/>
          </a:prstGeom>
        </p:spPr>
        <p:txBody>
          <a:bodyPr>
            <a:normAutofit fontScale="90000"/>
          </a:bodyPr>
          <a:lstStyle/>
          <a:p>
            <a:pPr algn="ctr"/>
            <a:r>
              <a:rPr lang="zh-CN" altLang="en-US" b="1" dirty="0"/>
              <a:t>第</a:t>
            </a:r>
            <a:r>
              <a:rPr lang="en-US" altLang="zh-CN" b="1" dirty="0"/>
              <a:t>1</a:t>
            </a:r>
            <a:r>
              <a:rPr lang="zh-CN" altLang="en-US" b="1" dirty="0"/>
              <a:t>章 </a:t>
            </a:r>
            <a:br>
              <a:rPr lang="en-US" altLang="zh-CN" b="1" dirty="0"/>
            </a:br>
            <a:br>
              <a:rPr lang="en-US" altLang="zh-CN" b="1" dirty="0"/>
            </a:br>
            <a:r>
              <a:rPr lang="zh-CN" altLang="en-US" b="1" dirty="0"/>
              <a:t>数据分析概述与环境搭建</a:t>
            </a:r>
            <a:endParaRPr lang="en-US"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截屏2025-07-03 23.14.23"/>
          <p:cNvPicPr>
            <a:picLocks noChangeAspect="1"/>
          </p:cNvPicPr>
          <p:nvPr/>
        </p:nvPicPr>
        <p:blipFill>
          <a:blip r:embed="rId1"/>
          <a:stretch>
            <a:fillRect/>
          </a:stretch>
        </p:blipFill>
        <p:spPr>
          <a:xfrm>
            <a:off x="3790950" y="1371600"/>
            <a:ext cx="5008880" cy="4775200"/>
          </a:xfrm>
          <a:prstGeom prst="rect">
            <a:avLst/>
          </a:prstGeom>
        </p:spPr>
      </p:pic>
      <p:pic>
        <p:nvPicPr>
          <p:cNvPr id="4" name="图片 3" descr="8e9080ff32a50b40c72ed57fbcf763a0"/>
          <p:cNvPicPr>
            <a:picLocks noChangeAspect="1"/>
          </p:cNvPicPr>
          <p:nvPr/>
        </p:nvPicPr>
        <p:blipFill>
          <a:blip r:embed="rId2"/>
          <a:stretch>
            <a:fillRect/>
          </a:stretch>
        </p:blipFill>
        <p:spPr>
          <a:xfrm>
            <a:off x="838200" y="1204595"/>
            <a:ext cx="10742295" cy="53486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3632815" y="1255424"/>
            <a:ext cx="5271168" cy="1021509"/>
            <a:chOff x="3569908" y="3040083"/>
            <a:chExt cx="4611029" cy="1741786"/>
          </a:xfrm>
        </p:grpSpPr>
        <p:sp>
          <p:nvSpPr>
            <p:cNvPr id="4"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6"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400" b="1" dirty="0"/>
                <a:t>课程导论</a:t>
              </a:r>
              <a:endParaRPr lang="zh-CN" altLang="en-US" sz="2400" b="1" dirty="0"/>
            </a:p>
          </p:txBody>
        </p:sp>
        <p:sp>
          <p:nvSpPr>
            <p:cNvPr id="7"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01</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8" name="组合 7"/>
          <p:cNvGrpSpPr>
            <a:grpSpLocks noChangeAspect="1"/>
          </p:cNvGrpSpPr>
          <p:nvPr/>
        </p:nvGrpSpPr>
        <p:grpSpPr>
          <a:xfrm>
            <a:off x="3632815" y="2609303"/>
            <a:ext cx="5271168" cy="1021509"/>
            <a:chOff x="3569908" y="3040083"/>
            <a:chExt cx="4611029" cy="1741786"/>
          </a:xfrm>
        </p:grpSpPr>
        <p:sp>
          <p:nvSpPr>
            <p:cNvPr id="9"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0"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en-US" altLang="zh-CN" sz="2400" b="1" dirty="0"/>
                <a:t>Anaconda</a:t>
              </a:r>
              <a:r>
                <a:rPr lang="zh-CN" altLang="en-US" sz="2400" b="1" dirty="0"/>
                <a:t>安装</a:t>
              </a:r>
              <a:endParaRPr lang="zh-CN" altLang="en-US" sz="2400" b="1" dirty="0"/>
            </a:p>
          </p:txBody>
        </p:sp>
        <p:sp>
          <p:nvSpPr>
            <p:cNvPr id="11"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02</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2" name="组合 11"/>
          <p:cNvGrpSpPr>
            <a:grpSpLocks noChangeAspect="1"/>
          </p:cNvGrpSpPr>
          <p:nvPr/>
        </p:nvGrpSpPr>
        <p:grpSpPr>
          <a:xfrm>
            <a:off x="3632815" y="3963182"/>
            <a:ext cx="5271168" cy="1021509"/>
            <a:chOff x="3569908" y="3040083"/>
            <a:chExt cx="4611029" cy="1741786"/>
          </a:xfrm>
        </p:grpSpPr>
        <p:sp>
          <p:nvSpPr>
            <p:cNvPr id="13"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4"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err="1"/>
                <a:t>Jupyter</a:t>
              </a:r>
              <a:r>
                <a:rPr lang="zh-CN" altLang="en-US" sz="2400" b="1" dirty="0"/>
                <a:t>笔记本的使用</a:t>
              </a:r>
              <a:endParaRPr lang="zh-CN" altLang="en-US" sz="2400" b="1" dirty="0"/>
            </a:p>
          </p:txBody>
        </p:sp>
        <p:sp>
          <p:nvSpPr>
            <p:cNvPr id="15"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03</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6" name="组合 15"/>
          <p:cNvGrpSpPr>
            <a:grpSpLocks noChangeAspect="1"/>
          </p:cNvGrpSpPr>
          <p:nvPr/>
        </p:nvGrpSpPr>
        <p:grpSpPr>
          <a:xfrm>
            <a:off x="3632815" y="5317061"/>
            <a:ext cx="5271168" cy="1021509"/>
            <a:chOff x="3569908" y="3040083"/>
            <a:chExt cx="4611029" cy="1741786"/>
          </a:xfrm>
        </p:grpSpPr>
        <p:sp>
          <p:nvSpPr>
            <p:cNvPr id="17" name="ComponentBackground1"/>
            <p:cNvSpPr/>
            <p:nvPr/>
          </p:nvSpPr>
          <p:spPr>
            <a:xfrm>
              <a:off x="3569908" y="3040083"/>
              <a:ext cx="4611029" cy="1741786"/>
            </a:xfrm>
            <a:prstGeom prst="roundRect">
              <a:avLst>
                <a:gd name="adj" fmla="val 50000"/>
              </a:avLst>
            </a:prstGeom>
            <a:solidFill>
              <a:schemeClr val="bg1"/>
            </a:solidFill>
            <a:ln w="12700" cap="rnd">
              <a:gradFill>
                <a:gsLst>
                  <a:gs pos="0">
                    <a:srgbClr val="177360"/>
                  </a:gs>
                  <a:gs pos="50000">
                    <a:srgbClr val="D2F8D4"/>
                  </a:gs>
                </a:gsLst>
                <a:lin ang="2700000" scaled="0"/>
              </a:gradFill>
              <a:prstDash val="solid"/>
              <a:round/>
            </a:ln>
            <a:effectLst>
              <a:outerShdw blurRad="254000" dist="127000" algn="ctr" rotWithShape="0">
                <a:srgbClr val="17736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088FF"/>
                </a:solidFill>
                <a:effectLst/>
                <a:uLnTx/>
                <a:uFillTx/>
                <a:latin typeface="Arial" panose="020B0604020202090204"/>
                <a:ea typeface="微软雅黑"/>
                <a:cs typeface="+mn-cs"/>
                <a:sym typeface="Arial" panose="020B0604020202090204" pitchFamily="34" charset="0"/>
              </a:endParaRPr>
            </a:p>
          </p:txBody>
        </p:sp>
        <p:sp>
          <p:nvSpPr>
            <p:cNvPr id="18" name="Bullet1"/>
            <p:cNvSpPr txBox="1"/>
            <p:nvPr/>
          </p:nvSpPr>
          <p:spPr bwMode="auto">
            <a:xfrm>
              <a:off x="4623172" y="3343253"/>
              <a:ext cx="3252545" cy="11354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2400" b="1" dirty="0"/>
                <a:t>本章小结</a:t>
              </a:r>
              <a:endParaRPr lang="zh-CN" altLang="en-US" sz="2400" b="1" dirty="0"/>
            </a:p>
          </p:txBody>
        </p:sp>
        <p:sp>
          <p:nvSpPr>
            <p:cNvPr id="19" name="Number1"/>
            <p:cNvSpPr/>
            <p:nvPr/>
          </p:nvSpPr>
          <p:spPr>
            <a:xfrm>
              <a:off x="3732694" y="3297135"/>
              <a:ext cx="629830" cy="1227680"/>
            </a:xfrm>
            <a:prstGeom prst="roundRect">
              <a:avLst>
                <a:gd name="adj" fmla="val 50000"/>
              </a:avLst>
            </a:prstGeom>
            <a:gradFill flip="none" rotWithShape="1">
              <a:gsLst>
                <a:gs pos="0">
                  <a:srgbClr val="00AF92"/>
                </a:gs>
                <a:gs pos="50000">
                  <a:srgbClr val="177360"/>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04</a:t>
              </a:r>
              <a:endParaRPr kumimoji="1" lang="en-US" altLang="zh-CN" sz="2400" b="1" i="0" u="none" strike="noStrike" kern="1200" cap="none" spc="0" normalizeH="0" baseline="0" noProof="0" dirty="0">
                <a:ln>
                  <a:noFill/>
                </a:ln>
                <a:solidFill>
                  <a:srgbClr val="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4009393" y="1104372"/>
            <a:ext cx="3112422" cy="461665"/>
          </a:xfrm>
          <a:prstGeom prst="rect">
            <a:avLst/>
          </a:prstGeom>
          <a:noFill/>
          <a:effectLst/>
        </p:spPr>
        <p:txBody>
          <a:bodyPr wrap="square">
            <a:spAutoFit/>
          </a:bodyPr>
          <a:lstStyle/>
          <a:p>
            <a:r>
              <a:rPr lang="en-US" altLang="zh-CN" sz="2400" b="1" dirty="0">
                <a:solidFill>
                  <a:srgbClr val="177360"/>
                </a:solidFill>
                <a:sym typeface="Arial" panose="020B0604020202090204" pitchFamily="34" charset="0"/>
              </a:rPr>
              <a:t>Anaconda</a:t>
            </a:r>
            <a:r>
              <a:rPr lang="zh-CN" altLang="en-US" sz="2400" b="1" dirty="0">
                <a:solidFill>
                  <a:srgbClr val="177360"/>
                </a:solidFill>
                <a:sym typeface="Arial" panose="020B0604020202090204" pitchFamily="34" charset="0"/>
              </a:rPr>
              <a:t>简介</a:t>
            </a:r>
            <a:endParaRPr lang="zh-CN" altLang="en-US" sz="2400" b="1" dirty="0">
              <a:solidFill>
                <a:srgbClr val="177360"/>
              </a:solidFill>
              <a:sym typeface="Arial" panose="020B0604020202090204" pitchFamily="34" charset="0"/>
            </a:endParaRPr>
          </a:p>
        </p:txBody>
      </p:sp>
      <p:grpSp>
        <p:nvGrpSpPr>
          <p:cNvPr id="93" name="组合 92"/>
          <p:cNvGrpSpPr/>
          <p:nvPr/>
        </p:nvGrpSpPr>
        <p:grpSpPr>
          <a:xfrm>
            <a:off x="-21753" y="934791"/>
            <a:ext cx="6228059" cy="1269942"/>
            <a:chOff x="766969" y="2489885"/>
            <a:chExt cx="6228059" cy="1269942"/>
          </a:xfrm>
        </p:grpSpPr>
        <p:grpSp>
          <p:nvGrpSpPr>
            <p:cNvPr id="94" name="组合 93"/>
            <p:cNvGrpSpPr/>
            <p:nvPr/>
          </p:nvGrpSpPr>
          <p:grpSpPr>
            <a:xfrm>
              <a:off x="766969" y="2489885"/>
              <a:ext cx="4031146" cy="1269942"/>
              <a:chOff x="766969" y="2489885"/>
              <a:chExt cx="4031146" cy="1269942"/>
            </a:xfrm>
          </p:grpSpPr>
          <p:sp>
            <p:nvSpPr>
              <p:cNvPr id="96" name="Rounded Rectangle 8_2"/>
              <p:cNvSpPr/>
              <p:nvPr/>
            </p:nvSpPr>
            <p:spPr>
              <a:xfrm>
                <a:off x="766969" y="2489885"/>
                <a:ext cx="3881371" cy="782525"/>
              </a:xfrm>
              <a:prstGeom prst="roundRect">
                <a:avLst>
                  <a:gd name="adj" fmla="val 3624"/>
                </a:avLst>
              </a:prstGeom>
              <a:gradFill flip="none" rotWithShape="0">
                <a:gsLst>
                  <a:gs pos="0">
                    <a:srgbClr val="177360">
                      <a:alpha val="56000"/>
                    </a:srgbClr>
                  </a:gs>
                  <a:gs pos="60000">
                    <a:srgbClr val="177360"/>
                  </a:gs>
                </a:gsLst>
                <a:lin ang="2700000" scaled="0"/>
                <a:tileRect/>
              </a:gradFill>
              <a:ln w="57150" cap="rnd">
                <a:noFill/>
                <a:prstDash val="solid"/>
                <a:round/>
              </a:ln>
              <a:effectLst>
                <a:outerShdw blurRad="254000" dist="127000" dir="27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b="1" dirty="0">
                  <a:solidFill>
                    <a:srgbClr val="FFFFFF"/>
                  </a:solidFill>
                  <a:latin typeface="+mj-lt"/>
                </a:endParaRPr>
              </a:p>
            </p:txBody>
          </p:sp>
          <p:sp>
            <p:nvSpPr>
              <p:cNvPr id="98" name="文本框 97"/>
              <p:cNvSpPr txBox="1"/>
              <p:nvPr/>
            </p:nvSpPr>
            <p:spPr>
              <a:xfrm>
                <a:off x="1064682" y="2626696"/>
                <a:ext cx="3733433" cy="523220"/>
              </a:xfrm>
              <a:prstGeom prst="rect">
                <a:avLst/>
              </a:prstGeom>
              <a:noFill/>
            </p:spPr>
            <p:txBody>
              <a:bodyPr wrap="square">
                <a:spAutoFit/>
              </a:bodyPr>
              <a:lstStyle/>
              <a:p>
                <a:r>
                  <a:rPr lang="en-US" altLang="zh-CN" sz="2800" b="1" kern="100" dirty="0">
                    <a:solidFill>
                      <a:schemeClr val="bg1"/>
                    </a:solidFill>
                    <a:latin typeface="微软雅黑" panose="020B0503020204020204" pitchFamily="34" charset="-122"/>
                    <a:ea typeface="微软雅黑" panose="020B0503020204020204" pitchFamily="34" charset="-122"/>
                    <a:cs typeface="宋体" pitchFamily="2" charset="-122"/>
                  </a:rPr>
                  <a:t>1.2 Anaconda</a:t>
                </a:r>
                <a:r>
                  <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rPr>
                  <a:t>安装</a:t>
                </a:r>
                <a:endParaRPr lang="zh-CN" altLang="en-US" sz="2800" b="1" kern="100"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100" name="Freeform 33"/>
              <p:cNvSpPr/>
              <p:nvPr/>
            </p:nvSpPr>
            <p:spPr>
              <a:xfrm>
                <a:off x="1158504" y="3484421"/>
                <a:ext cx="257499" cy="275406"/>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95" name="Freeform 52"/>
            <p:cNvSpPr/>
            <p:nvPr/>
          </p:nvSpPr>
          <p:spPr>
            <a:xfrm>
              <a:off x="6828626" y="3484421"/>
              <a:ext cx="166402" cy="275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6587" h="606722">
                  <a:moveTo>
                    <a:pt x="0" y="522185"/>
                  </a:moveTo>
                  <a:lnTo>
                    <a:pt x="366587" y="522185"/>
                  </a:lnTo>
                  <a:lnTo>
                    <a:pt x="366587" y="606722"/>
                  </a:lnTo>
                  <a:lnTo>
                    <a:pt x="0" y="606722"/>
                  </a:lnTo>
                  <a:close/>
                  <a:moveTo>
                    <a:pt x="167850" y="321355"/>
                  </a:moveTo>
                  <a:lnTo>
                    <a:pt x="198738" y="321355"/>
                  </a:lnTo>
                  <a:lnTo>
                    <a:pt x="198738" y="359314"/>
                  </a:lnTo>
                  <a:lnTo>
                    <a:pt x="236747" y="359314"/>
                  </a:lnTo>
                  <a:lnTo>
                    <a:pt x="236747" y="390162"/>
                  </a:lnTo>
                  <a:lnTo>
                    <a:pt x="198738" y="390162"/>
                  </a:lnTo>
                  <a:lnTo>
                    <a:pt x="198738" y="428121"/>
                  </a:lnTo>
                  <a:lnTo>
                    <a:pt x="167850" y="428121"/>
                  </a:lnTo>
                  <a:lnTo>
                    <a:pt x="167850" y="390162"/>
                  </a:lnTo>
                  <a:lnTo>
                    <a:pt x="129840" y="390162"/>
                  </a:lnTo>
                  <a:lnTo>
                    <a:pt x="129840" y="359314"/>
                  </a:lnTo>
                  <a:lnTo>
                    <a:pt x="167850" y="359314"/>
                  </a:lnTo>
                  <a:close/>
                  <a:moveTo>
                    <a:pt x="131719" y="285388"/>
                  </a:moveTo>
                  <a:lnTo>
                    <a:pt x="131719" y="323242"/>
                  </a:lnTo>
                  <a:lnTo>
                    <a:pt x="93716" y="323242"/>
                  </a:lnTo>
                  <a:lnTo>
                    <a:pt x="93716" y="426233"/>
                  </a:lnTo>
                  <a:lnTo>
                    <a:pt x="131719" y="426233"/>
                  </a:lnTo>
                  <a:lnTo>
                    <a:pt x="131719" y="464087"/>
                  </a:lnTo>
                  <a:lnTo>
                    <a:pt x="234869" y="464087"/>
                  </a:lnTo>
                  <a:lnTo>
                    <a:pt x="234869" y="426233"/>
                  </a:lnTo>
                  <a:lnTo>
                    <a:pt x="272782" y="426233"/>
                  </a:lnTo>
                  <a:lnTo>
                    <a:pt x="272782" y="323242"/>
                  </a:lnTo>
                  <a:lnTo>
                    <a:pt x="234869" y="323242"/>
                  </a:lnTo>
                  <a:lnTo>
                    <a:pt x="234869" y="285388"/>
                  </a:lnTo>
                  <a:close/>
                  <a:moveTo>
                    <a:pt x="0" y="263350"/>
                  </a:moveTo>
                  <a:lnTo>
                    <a:pt x="366587" y="263350"/>
                  </a:lnTo>
                  <a:lnTo>
                    <a:pt x="366587" y="486125"/>
                  </a:lnTo>
                  <a:lnTo>
                    <a:pt x="0" y="486125"/>
                  </a:lnTo>
                  <a:close/>
                  <a:moveTo>
                    <a:pt x="63901" y="94769"/>
                  </a:moveTo>
                  <a:lnTo>
                    <a:pt x="99946" y="94769"/>
                  </a:lnTo>
                  <a:lnTo>
                    <a:pt x="266552" y="94769"/>
                  </a:lnTo>
                  <a:lnTo>
                    <a:pt x="302686" y="94769"/>
                  </a:lnTo>
                  <a:lnTo>
                    <a:pt x="302686" y="110670"/>
                  </a:lnTo>
                  <a:cubicBezTo>
                    <a:pt x="302686" y="114046"/>
                    <a:pt x="303932" y="117244"/>
                    <a:pt x="306157" y="119820"/>
                  </a:cubicBezTo>
                  <a:lnTo>
                    <a:pt x="350745" y="170366"/>
                  </a:lnTo>
                  <a:cubicBezTo>
                    <a:pt x="360891" y="182004"/>
                    <a:pt x="366587" y="196839"/>
                    <a:pt x="366587" y="212296"/>
                  </a:cubicBezTo>
                  <a:lnTo>
                    <a:pt x="366587" y="227220"/>
                  </a:lnTo>
                  <a:lnTo>
                    <a:pt x="0" y="227220"/>
                  </a:lnTo>
                  <a:lnTo>
                    <a:pt x="0" y="212296"/>
                  </a:lnTo>
                  <a:cubicBezTo>
                    <a:pt x="0" y="196839"/>
                    <a:pt x="5607" y="182004"/>
                    <a:pt x="15842" y="170366"/>
                  </a:cubicBezTo>
                  <a:lnTo>
                    <a:pt x="60430" y="119820"/>
                  </a:lnTo>
                  <a:cubicBezTo>
                    <a:pt x="62655" y="117244"/>
                    <a:pt x="63901" y="114046"/>
                    <a:pt x="63901" y="110670"/>
                  </a:cubicBezTo>
                  <a:close/>
                  <a:moveTo>
                    <a:pt x="37823" y="0"/>
                  </a:moveTo>
                  <a:lnTo>
                    <a:pt x="83479" y="0"/>
                  </a:lnTo>
                  <a:lnTo>
                    <a:pt x="83479" y="58640"/>
                  </a:lnTo>
                  <a:lnTo>
                    <a:pt x="73867" y="58640"/>
                  </a:lnTo>
                  <a:lnTo>
                    <a:pt x="63900" y="58640"/>
                  </a:lnTo>
                  <a:lnTo>
                    <a:pt x="37823" y="58640"/>
                  </a:lnTo>
                  <a:close/>
                  <a:moveTo>
                    <a:pt x="201323" y="0"/>
                  </a:moveTo>
                  <a:lnTo>
                    <a:pt x="246979" y="0"/>
                  </a:lnTo>
                  <a:lnTo>
                    <a:pt x="246979" y="58640"/>
                  </a:lnTo>
                  <a:lnTo>
                    <a:pt x="201323" y="58640"/>
                  </a:lnTo>
                  <a:close/>
                  <a:moveTo>
                    <a:pt x="119538" y="0"/>
                  </a:moveTo>
                  <a:lnTo>
                    <a:pt x="165264" y="0"/>
                  </a:lnTo>
                  <a:lnTo>
                    <a:pt x="165264" y="58640"/>
                  </a:lnTo>
                  <a:lnTo>
                    <a:pt x="119538" y="58640"/>
                  </a:lnTo>
                  <a:close/>
                  <a:moveTo>
                    <a:pt x="283108" y="0"/>
                  </a:moveTo>
                  <a:lnTo>
                    <a:pt x="328764" y="0"/>
                  </a:lnTo>
                  <a:lnTo>
                    <a:pt x="328764" y="58640"/>
                  </a:lnTo>
                  <a:lnTo>
                    <a:pt x="302688" y="58640"/>
                  </a:lnTo>
                  <a:lnTo>
                    <a:pt x="292631" y="58640"/>
                  </a:lnTo>
                  <a:lnTo>
                    <a:pt x="283108" y="58640"/>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itle"/>
          <p:cNvSpPr>
            <a:spLocks noChangeAspect="1"/>
          </p:cNvSpPr>
          <p:nvPr/>
        </p:nvSpPr>
        <p:spPr>
          <a:xfrm>
            <a:off x="21752" y="1472768"/>
            <a:ext cx="10858500" cy="70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0" marR="0" lvl="0" indent="0" algn="ctr" defTabSz="914400"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pic>
        <p:nvPicPr>
          <p:cNvPr id="3" name="图片 2"/>
          <p:cNvPicPr>
            <a:picLocks noChangeAspect="1"/>
          </p:cNvPicPr>
          <p:nvPr/>
        </p:nvPicPr>
        <p:blipFill>
          <a:blip r:embed="rId1"/>
          <a:stretch>
            <a:fillRect/>
          </a:stretch>
        </p:blipFill>
        <p:spPr>
          <a:xfrm>
            <a:off x="917185" y="1854127"/>
            <a:ext cx="10357630" cy="5000619"/>
          </a:xfrm>
          <a:prstGeom prst="rect">
            <a:avLst/>
          </a:prstGeom>
        </p:spPr>
      </p:pic>
    </p:spTree>
  </p:cSld>
  <p:clrMapOvr>
    <a:masterClrMapping/>
  </p:clrMapOvr>
</p:sld>
</file>

<file path=ppt/tags/tag1.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10.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11.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12.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13.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14.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15.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16.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17.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18.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19.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2.xml><?xml version="1.0" encoding="utf-8"?>
<p:tagLst xmlns:p="http://schemas.openxmlformats.org/presentationml/2006/main">
  <p:tag name="TABLE_ENDDRAG_ORIGIN_RECT" val="635*226"/>
  <p:tag name="TABLE_ENDDRAG_RECT" val="236*255*635*226"/>
</p:tagLst>
</file>

<file path=ppt/tags/tag20.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21.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22.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23.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24.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25.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26.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27.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28.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29.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3.xml><?xml version="1.0" encoding="utf-8"?>
<p:tagLst xmlns:p="http://schemas.openxmlformats.org/presentationml/2006/main">
  <p:tag name="TABLE_ENDDRAG_ORIGIN_RECT" val="678*227"/>
  <p:tag name="TABLE_ENDDRAG_RECT" val="144*229*678*227"/>
</p:tagLst>
</file>

<file path=ppt/tags/tag30.xml><?xml version="1.0" encoding="utf-8"?>
<p:tagLst xmlns:p="http://schemas.openxmlformats.org/presentationml/2006/main">
  <p:tag name="TABLE_ENDDRAG_ORIGIN_RECT" val="720*290"/>
  <p:tag name="TABLE_ENDDRAG_RECT" val="135*223*720*290"/>
</p:tagLst>
</file>

<file path=ppt/tags/tag31.xml><?xml version="1.0" encoding="utf-8"?>
<p:tagLst xmlns:p="http://schemas.openxmlformats.org/presentationml/2006/main">
  <p:tag name="TABLE_ENDDRAG_ORIGIN_RECT" val="720*290"/>
  <p:tag name="TABLE_ENDDRAG_RECT" val="135*223*720*290"/>
</p:tagLst>
</file>

<file path=ppt/tags/tag32.xml><?xml version="1.0" encoding="utf-8"?>
<p:tagLst xmlns:p="http://schemas.openxmlformats.org/presentationml/2006/main">
  <p:tag name="TABLE_ENDDRAG_ORIGIN_RECT" val="720*290"/>
  <p:tag name="TABLE_ENDDRAG_RECT" val="135*223*720*290"/>
</p:tagLst>
</file>

<file path=ppt/tags/tag33.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34.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35.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36.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37.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38.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39.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4.xml><?xml version="1.0" encoding="utf-8"?>
<p:tagLst xmlns:p="http://schemas.openxmlformats.org/presentationml/2006/main">
  <p:tag name="TABLE_ENDDRAG_ORIGIN_RECT" val="677*256"/>
  <p:tag name="TABLE_ENDDRAG_RECT" val="179*241*677*256"/>
</p:tagLst>
</file>

<file path=ppt/tags/tag40.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41.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42.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43.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44.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45.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46.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47.xml><?xml version="1.0" encoding="utf-8"?>
<p:tagLst xmlns:p="http://schemas.openxmlformats.org/presentationml/2006/main">
  <p:tag name="KSO_WM_DIAGRAM_VIRTUALLY_FRAME" val="{&quot;height&quot;:310.58173228346453,&quot;left&quot;:49.392204724409446,&quot;top&quot;:185.42503937007874,&quot;width&quot;:880.7472440944882}"/>
</p:tagLst>
</file>

<file path=ppt/tags/tag48.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49.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5.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50.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51.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52.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53.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54.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55.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56.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57.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58.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59.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6.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60.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61.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62.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63.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64.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65.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66.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67.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68.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69.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7.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70.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71.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72.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73.xml><?xml version="1.0" encoding="utf-8"?>
<p:tagLst xmlns:p="http://schemas.openxmlformats.org/presentationml/2006/main">
  <p:tag name="TABLE_ENDDRAG_ORIGIN_RECT" val="760*348"/>
  <p:tag name="TABLE_ENDDRAG_RECT" val="131*199*760*348"/>
</p:tagLst>
</file>

<file path=ppt/tags/tag74.xml><?xml version="1.0" encoding="utf-8"?>
<p:tagLst xmlns:p="http://schemas.openxmlformats.org/presentationml/2006/main">
  <p:tag name="TABLE_ENDDRAG_ORIGIN_RECT" val="720*290"/>
  <p:tag name="TABLE_ENDDRAG_RECT" val="135*223*720*290"/>
</p:tagLst>
</file>

<file path=ppt/tags/tag75.xml><?xml version="1.0" encoding="utf-8"?>
<p:tagLst xmlns:p="http://schemas.openxmlformats.org/presentationml/2006/main">
  <p:tag name="TABLE_ENDDRAG_ORIGIN_RECT" val="720*290"/>
  <p:tag name="TABLE_ENDDRAG_RECT" val="135*223*720*290"/>
</p:tagLst>
</file>

<file path=ppt/tags/tag76.xml><?xml version="1.0" encoding="utf-8"?>
<p:tagLst xmlns:p="http://schemas.openxmlformats.org/presentationml/2006/main">
  <p:tag name="KSO_WPP_MARK_KEY" val="0c064124-f537-4a0d-887a-4f44502825de"/>
  <p:tag name="COMMONDATA" val="eyJoZGlkIjoiNWM2ZTM5MWI1NGI2YTlmMTlhZGVmZWRhMzc2ZTZjNzcifQ=="/>
</p:tagLst>
</file>

<file path=ppt/tags/tag8.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ags/tag9.xml><?xml version="1.0" encoding="utf-8"?>
<p:tagLst xmlns:p="http://schemas.openxmlformats.org/presentationml/2006/main">
  <p:tag name="KSO_WM_DIAGRAM_VIRTUALLY_FRAME" val="{&quot;height&quot;:319.13173228346466,&quot;left&quot;:527.9922047244095,&quot;top&quot;:170.12503937007872,&quot;width&quot;:266.8472440944882}"/>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蓝色 II">
    <a:dk1>
      <a:srgbClr val="000000"/>
    </a:dk1>
    <a:lt1>
      <a:srgbClr val="FFFFFF"/>
    </a:lt1>
    <a:dk2>
      <a:srgbClr val="335B74"/>
    </a:dk2>
    <a:lt2>
      <a:srgbClr val="DFE3E5"/>
    </a:lt2>
    <a:accent1>
      <a:srgbClr val="2088FF"/>
    </a:accent1>
    <a:accent2>
      <a:srgbClr val="3D55FF"/>
    </a:accent2>
    <a:accent3>
      <a:srgbClr val="27CED7"/>
    </a:accent3>
    <a:accent4>
      <a:srgbClr val="42BA97"/>
    </a:accent4>
    <a:accent5>
      <a:srgbClr val="3E8853"/>
    </a:accent5>
    <a:accent6>
      <a:srgbClr val="62A39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0</TotalTime>
  <Words>9084</Words>
  <Application>WPS 演示</Application>
  <PresentationFormat>宽屏</PresentationFormat>
  <Paragraphs>1823</Paragraphs>
  <Slides>70</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70</vt:i4>
      </vt:variant>
    </vt:vector>
  </HeadingPairs>
  <TitlesOfParts>
    <vt:vector size="85" baseType="lpstr">
      <vt:lpstr>Arial</vt:lpstr>
      <vt:lpstr>宋体</vt:lpstr>
      <vt:lpstr>Wingdings</vt:lpstr>
      <vt:lpstr>Arial</vt:lpstr>
      <vt:lpstr>微软雅黑</vt:lpstr>
      <vt:lpstr>微软雅黑</vt:lpstr>
      <vt:lpstr>汉仪旗黑</vt:lpstr>
      <vt:lpstr>宋体</vt:lpstr>
      <vt:lpstr>Arial Unicode MS</vt:lpstr>
      <vt:lpstr>Calibri</vt:lpstr>
      <vt:lpstr>Helvetica Neue</vt:lpstr>
      <vt:lpstr>汉仪书宋二KW</vt:lpstr>
      <vt:lpstr>PingFang SC</vt:lpstr>
      <vt:lpstr>微软雅黑</vt:lpstr>
      <vt:lpstr>Office 主题</vt:lpstr>
      <vt:lpstr>尚硅谷大模型技术</vt:lpstr>
      <vt:lpstr>PowerPoint 演示文稿</vt:lpstr>
      <vt:lpstr>PowerPoint 演示文稿</vt:lpstr>
      <vt:lpstr>PowerPoint 演示文稿</vt:lpstr>
      <vt:lpstr>PowerPoint 演示文稿</vt:lpstr>
      <vt:lpstr>PowerPoint 演示文稿</vt:lpstr>
      <vt:lpstr>第1章   数据分析概述与环境搭建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第2章   Numpy科学计算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第3章   Pandas 数据处理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第4章   数据可视化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晓帆</cp:lastModifiedBy>
  <cp:revision>42</cp:revision>
  <dcterms:created xsi:type="dcterms:W3CDTF">2025-07-04T21:35:55Z</dcterms:created>
  <dcterms:modified xsi:type="dcterms:W3CDTF">2025-07-04T21:35:55Z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2052-7.5.1.8994</vt:lpwstr>
  </property>
  <property fmtid="{D5CDD505-2E9C-101B-9397-08002B2CF9AE}" pid="3" name="ICV">
    <vt:lpwstr>4E472C01F331C5DB652A45680D582987_43</vt:lpwstr>
  </property>
</Properties>
</file>